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94" r:id="rId4"/>
    <p:sldId id="295" r:id="rId5"/>
    <p:sldId id="296" r:id="rId6"/>
    <p:sldId id="272" r:id="rId7"/>
    <p:sldId id="297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301" r:id="rId16"/>
    <p:sldId id="266" r:id="rId17"/>
    <p:sldId id="270" r:id="rId18"/>
    <p:sldId id="284" r:id="rId19"/>
    <p:sldId id="300" r:id="rId20"/>
    <p:sldId id="298" r:id="rId21"/>
    <p:sldId id="265" r:id="rId22"/>
    <p:sldId id="299" r:id="rId23"/>
    <p:sldId id="30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EF7"/>
    <a:srgbClr val="032B29"/>
    <a:srgbClr val="E8EDED"/>
    <a:srgbClr val="03775C"/>
    <a:srgbClr val="71CCB1"/>
    <a:srgbClr val="05AC85"/>
    <a:srgbClr val="FFFFFF"/>
    <a:srgbClr val="045946"/>
    <a:srgbClr val="01514F"/>
    <a:srgbClr val="063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04215-189F-ECA4-B4D0-389964B13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3D782-F140-A341-589F-D7107B42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BDC6BA-8567-A6CF-1EBE-D3EF4757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F3034-A19B-FEB0-F3EB-E8745C86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E82AEA-2788-ED40-5317-A7E56517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9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EFCA7-A9AC-AB9F-247B-5CEFC697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AAAD21-B180-A9F6-40C8-E4DE480C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039EF2-1337-5E41-CD12-8B88C88C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A71E70-1C89-26B8-4584-119784F4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4EF1B-383A-A643-E494-AE60710B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B74B65-6005-2D8D-C6FB-5BBFF589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6404A9-2C06-EAF3-A160-FE5766E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CE8440-E9CF-5AA0-DBD0-0F03AD48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D7771F-8AA3-0F1A-3A38-F47A05EF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B9D54-C4DE-E201-7326-D6AEA112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0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1CDB8-8382-CCAB-52AA-C3D6DFBF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5E651-DBAD-0802-E75E-8E104C02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4C6844-0134-7C49-717B-F75785A6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E82ACB-594C-AB19-1323-32FE2D87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15314E-942F-7623-B007-E1BD36E6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45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F274C-A713-9992-566A-ADDB7971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0E3D6F-6395-B618-964A-BCD11D3D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3D1AD-BB53-3007-58A7-7E3DEC85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42F33-D5B5-B7C5-7F7D-1487C739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A121D9-FE61-9E36-B798-E51EDBBB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7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C1C4-0D8C-9C9C-2FEB-0A51A379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85715-278D-44C2-42CA-9FDCEE16A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3BA311-C988-C8DE-EB3E-E4ED6D81C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FC39EA-EF0C-BDCE-5EEE-14CFAAB3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E8090F-4243-DA67-69B0-3B099BC3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FFB48B-9E06-1B27-A6C2-05C83669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7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25138-4CB7-B4E6-39CB-DEC36F16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AEE18D-2152-9286-5738-15E3C6F7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982D16-A02B-7000-7618-3E878FA8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86FD45-AF8F-E265-1301-260DD8B46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AB3CF9-8E76-0957-0734-57CDC7B5A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1E957D-50F8-44BF-56D5-31834D96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BE6F8F-319E-B922-C1E5-E3B93DD2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7FB534-FCDA-D17A-3570-62FEA60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B3730-1314-9F24-2C76-CE5923F1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AC4AC8-3578-E845-B8A2-F3B50D3F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81D9EC-E9FA-68DB-6CCA-031EFCE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51198-A637-EE6C-7335-3138EBBD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46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1FBA9E-3F69-77EF-F40E-43C83295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19AF0-F743-2B6E-2816-4F6EE19E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8229E7-A45D-ABE4-57FE-857CB562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74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8885D-0157-ED04-17B1-BE222973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D1366-7152-01CF-B7AB-780014E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178D37-186E-3399-228B-DCF7074A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4F12A8-2738-82EB-3190-4A7D12C1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8B02-A895-F147-3747-06F7EA6F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458C28-774B-A02C-980F-07F902B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88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DA4AC-2789-BC2B-B3E5-6F4A7538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26B4F8-BC63-A476-743E-DC798EFFD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E12E2C-00A3-5698-2283-40B314D43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954BFA-4E17-50C0-4458-2AD55912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6D6069-06D6-89B7-E1C9-49B535FE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C1A3F4-B0E0-E4F9-55AE-010F323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DA908E0-13EF-EF3E-BCD6-856D6A6C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7D9A33-6CD1-174E-D482-2597547EB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38B77A-8203-7D7B-02BB-AC5832886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5C08E-425C-4682-9211-76B58D688F8E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C6E997-A4D6-3B83-6156-033202895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8D352-C92C-5B80-D054-A77DCD41F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73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hyperlink" Target="https://miro.com/app/board/uXjVNqA8lHQ=/" TargetMode="External"/><Relationship Id="rId2" Type="http://schemas.openxmlformats.org/officeDocument/2006/relationships/hyperlink" Target="https://trello.com/b/7ucfzrXn/projet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hyperlink" Target="https://github.com/Wanaps/DomoLab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17/06/relationships/model3d" Target="../media/model3d2.glb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E2B34240-8356-E7DB-BBC7-9FB6C7D805AD}"/>
              </a:ext>
            </a:extLst>
          </p:cNvPr>
          <p:cNvSpPr/>
          <p:nvPr/>
        </p:nvSpPr>
        <p:spPr>
          <a:xfrm>
            <a:off x="7425820" y="659807"/>
            <a:ext cx="11567401" cy="12675193"/>
          </a:xfrm>
          <a:prstGeom prst="ellipse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1975563" y="2605894"/>
            <a:ext cx="4914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>
                <a:solidFill>
                  <a:srgbClr val="042121"/>
                </a:solidFill>
                <a:latin typeface="Montserrat" pitchFamily="2" charset="0"/>
              </a:rPr>
              <a:t>Domo</a:t>
            </a:r>
            <a:r>
              <a:rPr lang="fr-FR" sz="6000" b="1" dirty="0" err="1">
                <a:solidFill>
                  <a:srgbClr val="05AC85"/>
                </a:solidFill>
                <a:latin typeface="Montserrat" pitchFamily="2" charset="0"/>
              </a:rPr>
              <a:t>Labo</a:t>
            </a:r>
            <a:endParaRPr lang="fr-FR" sz="6000" b="1" dirty="0">
              <a:solidFill>
                <a:srgbClr val="05AC85"/>
              </a:solidFill>
              <a:latin typeface="Montserrat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F39E87-0098-7F0A-08D1-3B79B1FB84C5}"/>
              </a:ext>
            </a:extLst>
          </p:cNvPr>
          <p:cNvSpPr txBox="1"/>
          <p:nvPr/>
        </p:nvSpPr>
        <p:spPr>
          <a:xfrm>
            <a:off x="12483663" y="1342298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Objectif créer le </a:t>
            </a:r>
            <a:r>
              <a:rPr lang="fr-FR" dirty="0" err="1">
                <a:solidFill>
                  <a:srgbClr val="E8EDED"/>
                </a:solidFill>
              </a:rPr>
              <a:t>systèm</a:t>
            </a:r>
            <a:endParaRPr lang="fr-FR" dirty="0">
              <a:solidFill>
                <a:srgbClr val="E8EDED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3F81E-E2F8-6296-07A7-C46DEFAD441F}"/>
              </a:ext>
            </a:extLst>
          </p:cNvPr>
          <p:cNvSpPr txBox="1"/>
          <p:nvPr/>
        </p:nvSpPr>
        <p:spPr>
          <a:xfrm>
            <a:off x="12483663" y="4650303"/>
            <a:ext cx="40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Organisation -&gt; membre et leur rôle + orga séance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1B5B20-B3E5-D2F2-A948-F8A9D70E3F2A}"/>
              </a:ext>
            </a:extLst>
          </p:cNvPr>
          <p:cNvSpPr txBox="1"/>
          <p:nvPr/>
        </p:nvSpPr>
        <p:spPr>
          <a:xfrm>
            <a:off x="12483663" y="2773652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Démo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A49C0B-58BF-E258-FF8F-47FC67CBC32A}"/>
              </a:ext>
            </a:extLst>
          </p:cNvPr>
          <p:cNvSpPr txBox="1"/>
          <p:nvPr/>
        </p:nvSpPr>
        <p:spPr>
          <a:xfrm>
            <a:off x="12483663" y="5274863"/>
            <a:ext cx="697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Difficultés -&gt; perte d’un membre matériel</a:t>
            </a:r>
          </a:p>
          <a:p>
            <a:r>
              <a:rPr lang="fr-FR" dirty="0">
                <a:solidFill>
                  <a:srgbClr val="E8EDED"/>
                </a:solidFill>
              </a:rPr>
              <a:t>Améliorations -&gt; google home , </a:t>
            </a:r>
            <a:r>
              <a:rPr lang="fr-FR" dirty="0" err="1">
                <a:solidFill>
                  <a:srgbClr val="E8EDED"/>
                </a:solidFill>
              </a:rPr>
              <a:t>led</a:t>
            </a:r>
            <a:r>
              <a:rPr lang="fr-FR" dirty="0">
                <a:solidFill>
                  <a:srgbClr val="E8EDED"/>
                </a:solidFill>
              </a:rPr>
              <a:t> , haut-parleur, création d’objets</a:t>
            </a:r>
          </a:p>
          <a:p>
            <a:r>
              <a:rPr lang="fr-FR" dirty="0">
                <a:solidFill>
                  <a:srgbClr val="E8EDED"/>
                </a:solidFill>
              </a:rPr>
              <a:t>La Suite -&gt; but atteint + compétence </a:t>
            </a:r>
            <a:r>
              <a:rPr lang="fr-FR" dirty="0" err="1">
                <a:solidFill>
                  <a:srgbClr val="E8EDED"/>
                </a:solidFill>
              </a:rPr>
              <a:t>dvlp</a:t>
            </a:r>
            <a:r>
              <a:rPr lang="fr-FR" dirty="0">
                <a:solidFill>
                  <a:srgbClr val="E8EDED"/>
                </a:solidFill>
              </a:rPr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C752C4-C0D6-0861-EB51-D030DC64ADF4}"/>
              </a:ext>
            </a:extLst>
          </p:cNvPr>
          <p:cNvSpPr txBox="1"/>
          <p:nvPr/>
        </p:nvSpPr>
        <p:spPr>
          <a:xfrm>
            <a:off x="12483663" y="487981"/>
            <a:ext cx="407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&gt; Analyse concurrentiel </a:t>
            </a:r>
            <a:r>
              <a:rPr lang="fr-FR" dirty="0" err="1">
                <a:solidFill>
                  <a:srgbClr val="E8EDED"/>
                </a:solidFill>
              </a:rPr>
              <a:t>philips</a:t>
            </a:r>
            <a:r>
              <a:rPr lang="fr-FR" dirty="0">
                <a:solidFill>
                  <a:srgbClr val="E8EDED"/>
                </a:solidFill>
              </a:rPr>
              <a:t> hue, google home thermostat connecté -&gt; home assistant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196BA8B-CD54-49F2-64A6-79B34290CCC9}"/>
              </a:ext>
            </a:extLst>
          </p:cNvPr>
          <p:cNvSpPr txBox="1"/>
          <p:nvPr/>
        </p:nvSpPr>
        <p:spPr>
          <a:xfrm>
            <a:off x="12483663" y="1883415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Fonctionnalité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0BCBEC-5F7C-EB6B-509D-279FA5CAB890}"/>
              </a:ext>
            </a:extLst>
          </p:cNvPr>
          <p:cNvSpPr txBox="1"/>
          <p:nvPr/>
        </p:nvSpPr>
        <p:spPr>
          <a:xfrm>
            <a:off x="12483663" y="2254583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Schéma des communications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271632-A811-69A3-9D82-FF67795FF48C}"/>
              </a:ext>
            </a:extLst>
          </p:cNvPr>
          <p:cNvSpPr txBox="1"/>
          <p:nvPr/>
        </p:nvSpPr>
        <p:spPr>
          <a:xfrm>
            <a:off x="12483663" y="3261078"/>
            <a:ext cx="40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E8EDED"/>
                </a:solidFill>
              </a:rPr>
              <a:t>Cmb</a:t>
            </a:r>
            <a:r>
              <a:rPr lang="fr-FR" dirty="0">
                <a:solidFill>
                  <a:srgbClr val="E8EDED"/>
                </a:solidFill>
              </a:rPr>
              <a:t> sa coute vs prix des concurrents État des lieux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006C265-746B-9655-D29D-282981B7F4BC}"/>
              </a:ext>
            </a:extLst>
          </p:cNvPr>
          <p:cNvSpPr txBox="1"/>
          <p:nvPr/>
        </p:nvSpPr>
        <p:spPr>
          <a:xfrm>
            <a:off x="12483663" y="4290667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8EDED"/>
                </a:solidFill>
              </a:rPr>
              <a:t>Sommaire déroulé projet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2F18F36D-B8D3-DC74-E3AC-2F26DFE52D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489248"/>
                  </p:ext>
                </p:extLst>
              </p:nvPr>
            </p:nvGraphicFramePr>
            <p:xfrm>
              <a:off x="8488783" y="640143"/>
              <a:ext cx="3711081" cy="59567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11081" cy="5956760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55366" ay="-3585570" az="-88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41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2F18F36D-B8D3-DC74-E3AC-2F26DFE52D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8783" y="640143"/>
                <a:ext cx="3711081" cy="59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779512"/>
                  </p:ext>
                </p:extLst>
              </p:nvPr>
            </p:nvGraphicFramePr>
            <p:xfrm>
              <a:off x="6322373" y="4350304"/>
              <a:ext cx="3017645" cy="27320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17645" cy="2732064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505236" ay="-958348" az="-8280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74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2373" y="4350304"/>
                <a:ext cx="3017645" cy="2732064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B6A1EC4A-3080-A388-B129-89C367A4F755}"/>
              </a:ext>
            </a:extLst>
          </p:cNvPr>
          <p:cNvGrpSpPr/>
          <p:nvPr/>
        </p:nvGrpSpPr>
        <p:grpSpPr>
          <a:xfrm>
            <a:off x="2371517" y="3538092"/>
            <a:ext cx="3801754" cy="338554"/>
            <a:chOff x="352035" y="5872865"/>
            <a:chExt cx="3801754" cy="33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F995F6-59E4-61D9-84FE-DDC0A0D7A430}"/>
                </a:ext>
              </a:extLst>
            </p:cNvPr>
            <p:cNvSpPr/>
            <p:nvPr/>
          </p:nvSpPr>
          <p:spPr>
            <a:xfrm>
              <a:off x="352035" y="5872865"/>
              <a:ext cx="3801754" cy="338554"/>
            </a:xfrm>
            <a:prstGeom prst="rect">
              <a:avLst/>
            </a:prstGeom>
            <a:solidFill>
              <a:srgbClr val="0377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D4DCB79-47C8-8F21-31B4-E4AFDDD2FBEE}"/>
                </a:ext>
              </a:extLst>
            </p:cNvPr>
            <p:cNvSpPr txBox="1"/>
            <p:nvPr/>
          </p:nvSpPr>
          <p:spPr>
            <a:xfrm>
              <a:off x="438150" y="5872865"/>
              <a:ext cx="3638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E8EDED"/>
                  </a:solidFill>
                  <a:latin typeface="Montserrat" pitchFamily="2" charset="0"/>
                </a:rPr>
                <a:t>Système domotique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526550C5-2945-995C-54B3-5BB54F6406CD}"/>
              </a:ext>
            </a:extLst>
          </p:cNvPr>
          <p:cNvSpPr txBox="1"/>
          <p:nvPr/>
        </p:nvSpPr>
        <p:spPr>
          <a:xfrm>
            <a:off x="130628" y="152926"/>
            <a:ext cx="567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5AC85"/>
                </a:solidFill>
                <a:latin typeface="Montserrat" pitchFamily="2" charset="0"/>
              </a:rPr>
              <a:t>Présentation du 22-05-24</a:t>
            </a:r>
          </a:p>
        </p:txBody>
      </p:sp>
    </p:spTree>
    <p:extLst>
      <p:ext uri="{BB962C8B-B14F-4D97-AF65-F5344CB8AC3E}">
        <p14:creationId xmlns:p14="http://schemas.microsoft.com/office/powerpoint/2010/main" val="102487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3841558"/>
                  </p:ext>
                </p:extLst>
              </p:nvPr>
            </p:nvGraphicFramePr>
            <p:xfrm>
              <a:off x="8153402" y="0"/>
              <a:ext cx="3613885" cy="5898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13885" cy="589895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63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3402" y="0"/>
                <a:ext cx="3613885" cy="5898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166415"/>
                  </p:ext>
                </p:extLst>
              </p:nvPr>
            </p:nvGraphicFramePr>
            <p:xfrm>
              <a:off x="-9334632" y="1615392"/>
              <a:ext cx="3613885" cy="28023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13885" cy="2802345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5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34632" y="1615392"/>
                <a:ext cx="3613885" cy="2802345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E2F95BC-3043-4851-B391-BD53BB5ACB24}"/>
              </a:ext>
            </a:extLst>
          </p:cNvPr>
          <p:cNvCxnSpPr>
            <a:cxnSpLocks/>
          </p:cNvCxnSpPr>
          <p:nvPr/>
        </p:nvCxnSpPr>
        <p:spPr>
          <a:xfrm flipH="1">
            <a:off x="4191000" y="3429000"/>
            <a:ext cx="3666067" cy="1231900"/>
          </a:xfrm>
          <a:prstGeom prst="straightConnector1">
            <a:avLst/>
          </a:prstGeom>
          <a:ln w="76200">
            <a:solidFill>
              <a:srgbClr val="00D6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ADDE2B-4C23-5598-B2B9-B286A37EF3F6}"/>
              </a:ext>
            </a:extLst>
          </p:cNvPr>
          <p:cNvCxnSpPr>
            <a:cxnSpLocks/>
          </p:cNvCxnSpPr>
          <p:nvPr/>
        </p:nvCxnSpPr>
        <p:spPr>
          <a:xfrm flipH="1">
            <a:off x="4631823" y="4250267"/>
            <a:ext cx="3368625" cy="1143924"/>
          </a:xfrm>
          <a:prstGeom prst="straightConnector1">
            <a:avLst/>
          </a:prstGeom>
          <a:ln w="76200">
            <a:solidFill>
              <a:srgbClr val="00D67D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1A32ABC-9A59-A461-3181-F408F2859AFC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12B3F8D-3BC6-BD79-CFCA-A2BDD3971E4B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7BEC2EA-925C-3169-CE46-BBBC76232E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424713" y="3429000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9399809"/>
                  </p:ext>
                </p:extLst>
              </p:nvPr>
            </p:nvGraphicFramePr>
            <p:xfrm>
              <a:off x="7687985" y="-5633884"/>
              <a:ext cx="3419987" cy="55824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9987" cy="558245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1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7985" y="-5633884"/>
                <a:ext cx="3419987" cy="558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947405"/>
                  </p:ext>
                </p:extLst>
              </p:nvPr>
            </p:nvGraphicFramePr>
            <p:xfrm>
              <a:off x="328806" y="2311393"/>
              <a:ext cx="3932899" cy="30497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32899" cy="3049720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15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06" y="2311393"/>
                <a:ext cx="3932899" cy="30497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FB5C29-754D-2A8C-A02A-591FBF7F6DA5}"/>
              </a:ext>
            </a:extLst>
          </p:cNvPr>
          <p:cNvCxnSpPr>
            <a:cxnSpLocks/>
          </p:cNvCxnSpPr>
          <p:nvPr/>
        </p:nvCxnSpPr>
        <p:spPr>
          <a:xfrm flipH="1" flipV="1">
            <a:off x="4610100" y="4000500"/>
            <a:ext cx="3943692" cy="400050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6BFEEE7-27A1-019A-F95B-72029C5AE6B0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8565A50-EBB8-C430-AE47-E17E003A2EBA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6CE16F31-0BEB-B9B3-7A91-69F530BA35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8119810" y="2123047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7016860"/>
                  </p:ext>
                </p:extLst>
              </p:nvPr>
            </p:nvGraphicFramePr>
            <p:xfrm>
              <a:off x="8274662" y="522139"/>
              <a:ext cx="3419987" cy="55824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9987" cy="558245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1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4662" y="522139"/>
                <a:ext cx="3419987" cy="558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8090430"/>
                  </p:ext>
                </p:extLst>
              </p:nvPr>
            </p:nvGraphicFramePr>
            <p:xfrm>
              <a:off x="1143148" y="3570245"/>
              <a:ext cx="3932899" cy="30497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32899" cy="3049720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15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148" y="3570245"/>
                <a:ext cx="3932899" cy="30497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90A0076-5927-182A-A092-9059D11AA8CE}"/>
              </a:ext>
            </a:extLst>
          </p:cNvPr>
          <p:cNvCxnSpPr>
            <a:cxnSpLocks/>
          </p:cNvCxnSpPr>
          <p:nvPr/>
        </p:nvCxnSpPr>
        <p:spPr>
          <a:xfrm flipH="1">
            <a:off x="5225516" y="3908835"/>
            <a:ext cx="2821506" cy="453585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B3FA6A0-7FD5-DDFE-ABD7-E9EE2DAF8D21}"/>
              </a:ext>
            </a:extLst>
          </p:cNvPr>
          <p:cNvCxnSpPr>
            <a:cxnSpLocks/>
          </p:cNvCxnSpPr>
          <p:nvPr/>
        </p:nvCxnSpPr>
        <p:spPr>
          <a:xfrm flipH="1">
            <a:off x="5303687" y="4641520"/>
            <a:ext cx="2821506" cy="453585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7B33E47C-0D72-386C-51D6-98752CC73A2E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499E8E9-B6B5-81AB-1016-81A89DDABFA3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19B32DC2-1066-6A7A-C7D9-D75651E522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144066" y="8701790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326538"/>
                  </p:ext>
                </p:extLst>
              </p:nvPr>
            </p:nvGraphicFramePr>
            <p:xfrm>
              <a:off x="9201920" y="1058516"/>
              <a:ext cx="2179120" cy="34161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79120" cy="341617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18932" ay="-3636557" az="-81554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42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920" y="1058516"/>
                <a:ext cx="2179120" cy="341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6401036"/>
                  </p:ext>
                </p:extLst>
              </p:nvPr>
            </p:nvGraphicFramePr>
            <p:xfrm>
              <a:off x="4992750" y="4173601"/>
              <a:ext cx="2206497" cy="19592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06497" cy="1959218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488663" ay="-1073116" az="-911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81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2750" y="4173601"/>
                <a:ext cx="2206497" cy="1959218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AFD725A-9B9A-7AC3-EE42-6A8BC65387D2}"/>
              </a:ext>
            </a:extLst>
          </p:cNvPr>
          <p:cNvCxnSpPr>
            <a:cxnSpLocks/>
          </p:cNvCxnSpPr>
          <p:nvPr/>
        </p:nvCxnSpPr>
        <p:spPr>
          <a:xfrm flipH="1">
            <a:off x="7330897" y="3960341"/>
            <a:ext cx="1604257" cy="514350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96254FC-9076-BE03-8B3D-D5596CE0A77D}"/>
              </a:ext>
            </a:extLst>
          </p:cNvPr>
          <p:cNvCxnSpPr>
            <a:cxnSpLocks/>
          </p:cNvCxnSpPr>
          <p:nvPr/>
        </p:nvCxnSpPr>
        <p:spPr>
          <a:xfrm flipH="1">
            <a:off x="7597663" y="4569941"/>
            <a:ext cx="1604257" cy="514350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2F83669-EFFF-FEAE-BBF7-73C3C1210A10}"/>
              </a:ext>
            </a:extLst>
          </p:cNvPr>
          <p:cNvCxnSpPr>
            <a:cxnSpLocks/>
          </p:cNvCxnSpPr>
          <p:nvPr/>
        </p:nvCxnSpPr>
        <p:spPr>
          <a:xfrm>
            <a:off x="2990080" y="4373551"/>
            <a:ext cx="1828799" cy="710740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CD4E839-B5B6-4124-4235-DF100A792F0B}"/>
              </a:ext>
            </a:extLst>
          </p:cNvPr>
          <p:cNvCxnSpPr>
            <a:cxnSpLocks/>
          </p:cNvCxnSpPr>
          <p:nvPr/>
        </p:nvCxnSpPr>
        <p:spPr>
          <a:xfrm>
            <a:off x="3162856" y="3706111"/>
            <a:ext cx="2026005" cy="768580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CD9C9F9A-85F4-CB4A-729E-7D8B108B69A8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8B9368A-CBEC-796D-7703-2C6C93B95906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7530029-307C-FD18-CB35-6A6DB959D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462200" y="1738859"/>
            <a:ext cx="2953952" cy="41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EBCE84-1804-E1DE-8FA8-A27271FA74AC}"/>
              </a:ext>
            </a:extLst>
          </p:cNvPr>
          <p:cNvSpPr txBox="1"/>
          <p:nvPr/>
        </p:nvSpPr>
        <p:spPr>
          <a:xfrm>
            <a:off x="5562600" y="3198167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Montserrat" pitchFamily="2" charset="0"/>
              </a:rPr>
              <a:t>Intéractions</a:t>
            </a:r>
            <a:endParaRPr lang="fr-FR" sz="2400" b="1" dirty="0">
              <a:latin typeface="Montserrat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947424-F49A-BD55-372F-779E5BEFCACC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88D310B-68D5-38D6-FB17-7C45C05579DE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EA20BB4-C94D-7CB3-B048-733D46AF98BC}"/>
              </a:ext>
            </a:extLst>
          </p:cNvPr>
          <p:cNvSpPr txBox="1"/>
          <p:nvPr/>
        </p:nvSpPr>
        <p:spPr>
          <a:xfrm>
            <a:off x="5562600" y="3864662"/>
            <a:ext cx="491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ontserrat" pitchFamily="2" charset="0"/>
              </a:rPr>
              <a:t>Contrôle du ventilateur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2E82F9A-8596-60A9-B66C-CF043EC4B940}"/>
              </a:ext>
            </a:extLst>
          </p:cNvPr>
          <p:cNvCxnSpPr>
            <a:cxnSpLocks/>
          </p:cNvCxnSpPr>
          <p:nvPr/>
        </p:nvCxnSpPr>
        <p:spPr>
          <a:xfrm>
            <a:off x="5436973" y="3299254"/>
            <a:ext cx="0" cy="877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age 12" descr="Une image contenant Téléphone mobile, gadget, Appareil de communications portable, Appareil électronique&#10;&#10;Description générée automatiquement">
            <a:extLst>
              <a:ext uri="{FF2B5EF4-FFF2-40B4-BE49-F238E27FC236}">
                <a16:creationId xmlns:a16="http://schemas.microsoft.com/office/drawing/2014/main" id="{E02B4300-ECFF-4798-DBC9-3DA360EDF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2" y="2736502"/>
            <a:ext cx="3613585" cy="52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5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EBCE84-1804-E1DE-8FA8-A27271FA74AC}"/>
              </a:ext>
            </a:extLst>
          </p:cNvPr>
          <p:cNvSpPr txBox="1"/>
          <p:nvPr/>
        </p:nvSpPr>
        <p:spPr>
          <a:xfrm>
            <a:off x="5562600" y="3198167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Montserrat" pitchFamily="2" charset="0"/>
              </a:rPr>
              <a:t>Intéractions</a:t>
            </a:r>
            <a:endParaRPr lang="fr-FR" sz="2400" b="1" dirty="0">
              <a:latin typeface="Montserrat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947424-F49A-BD55-372F-779E5BEFCACC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88D310B-68D5-38D6-FB17-7C45C05579DE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EA20BB4-C94D-7CB3-B048-733D46AF98BC}"/>
              </a:ext>
            </a:extLst>
          </p:cNvPr>
          <p:cNvSpPr txBox="1"/>
          <p:nvPr/>
        </p:nvSpPr>
        <p:spPr>
          <a:xfrm>
            <a:off x="5562600" y="3864662"/>
            <a:ext cx="491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ontserrat" pitchFamily="2" charset="0"/>
              </a:rPr>
              <a:t>Contrôle du ventilateur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2E82F9A-8596-60A9-B66C-CF043EC4B940}"/>
              </a:ext>
            </a:extLst>
          </p:cNvPr>
          <p:cNvCxnSpPr>
            <a:cxnSpLocks/>
          </p:cNvCxnSpPr>
          <p:nvPr/>
        </p:nvCxnSpPr>
        <p:spPr>
          <a:xfrm>
            <a:off x="5436973" y="3299254"/>
            <a:ext cx="0" cy="877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5146076-14F5-A284-E51A-6EEE644CF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32" y="2736502"/>
            <a:ext cx="3613584" cy="52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mur, texte, intérieur, vase&#10;&#10;Description générée automatiquement">
            <a:extLst>
              <a:ext uri="{FF2B5EF4-FFF2-40B4-BE49-F238E27FC236}">
                <a16:creationId xmlns:a16="http://schemas.microsoft.com/office/drawing/2014/main" id="{13D3F29C-FA4B-E969-59D6-F31F47A8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9FFEEE0-2F83-2B4D-407B-305B2599FE19}"/>
              </a:ext>
            </a:extLst>
          </p:cNvPr>
          <p:cNvSpPr/>
          <p:nvPr/>
        </p:nvSpPr>
        <p:spPr>
          <a:xfrm>
            <a:off x="-516064" y="-290286"/>
            <a:ext cx="13216064" cy="7434036"/>
          </a:xfrm>
          <a:prstGeom prst="roundRect">
            <a:avLst/>
          </a:prstGeom>
          <a:solidFill>
            <a:srgbClr val="03775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84422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2FEF7"/>
                </a:solidFill>
                <a:latin typeface="Montserrat" pitchFamily="2" charset="0"/>
              </a:rPr>
              <a:t>Démonstration</a:t>
            </a:r>
            <a:endParaRPr lang="fr-FR" sz="3200" b="1" dirty="0">
              <a:solidFill>
                <a:srgbClr val="E2FEF7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3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0E54BE7-861F-4087-DBD3-BC196BB0408F}"/>
              </a:ext>
            </a:extLst>
          </p:cNvPr>
          <p:cNvSpPr/>
          <p:nvPr/>
        </p:nvSpPr>
        <p:spPr>
          <a:xfrm>
            <a:off x="6713410" y="-1705959"/>
            <a:ext cx="6787081" cy="7037567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00224D5-A3E4-F83F-2292-A75B53FA1299}"/>
              </a:ext>
            </a:extLst>
          </p:cNvPr>
          <p:cNvSpPr/>
          <p:nvPr/>
        </p:nvSpPr>
        <p:spPr>
          <a:xfrm>
            <a:off x="3566816" y="3822636"/>
            <a:ext cx="2830286" cy="2304615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07BDDCB-C5EA-4189-2D02-2B00FDDD87F2}"/>
              </a:ext>
            </a:extLst>
          </p:cNvPr>
          <p:cNvSpPr/>
          <p:nvPr/>
        </p:nvSpPr>
        <p:spPr>
          <a:xfrm>
            <a:off x="291200" y="2638410"/>
            <a:ext cx="2830286" cy="2304615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8176C-F3F1-49B5-83D6-848303CD68F6}"/>
              </a:ext>
            </a:extLst>
          </p:cNvPr>
          <p:cNvSpPr txBox="1"/>
          <p:nvPr/>
        </p:nvSpPr>
        <p:spPr>
          <a:xfrm>
            <a:off x="919213" y="677465"/>
            <a:ext cx="407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Montserrat" panose="00000500000000000000" pitchFamily="2" charset="0"/>
              </a:rPr>
              <a:t>Comparaison des coûts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7B5C0FCC-D782-2027-516C-B940278A0D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783645"/>
                  </p:ext>
                </p:extLst>
              </p:nvPr>
            </p:nvGraphicFramePr>
            <p:xfrm>
              <a:off x="9367882" y="-29465"/>
              <a:ext cx="2290250" cy="3738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90250" cy="3738382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4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7B5C0FCC-D782-2027-516C-B940278A0D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7882" y="-29465"/>
                <a:ext cx="2290250" cy="3738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E2BEDEBA-6D21-677B-58C9-B209C3DCB3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919468"/>
                  </p:ext>
                </p:extLst>
              </p:nvPr>
            </p:nvGraphicFramePr>
            <p:xfrm>
              <a:off x="7523781" y="2477425"/>
              <a:ext cx="2583170" cy="20367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3170" cy="2036729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90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E2BEDEBA-6D21-677B-58C9-B209C3DCB3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3781" y="2477425"/>
                <a:ext cx="2583170" cy="20367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5E56879D-B22B-1458-BE02-C34C6709317C}"/>
              </a:ext>
            </a:extLst>
          </p:cNvPr>
          <p:cNvSpPr txBox="1"/>
          <p:nvPr/>
        </p:nvSpPr>
        <p:spPr>
          <a:xfrm>
            <a:off x="4092024" y="3875106"/>
            <a:ext cx="180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Montserrat" pitchFamily="2" charset="0"/>
              </a:rPr>
              <a:t>Concurrent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5D8730-0E54-B55A-BF45-244870FFC83A}"/>
              </a:ext>
            </a:extLst>
          </p:cNvPr>
          <p:cNvSpPr txBox="1"/>
          <p:nvPr/>
        </p:nvSpPr>
        <p:spPr>
          <a:xfrm>
            <a:off x="598757" y="2795093"/>
            <a:ext cx="221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Montserrat" pitchFamily="2" charset="0"/>
              </a:rPr>
              <a:t>Notre solution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9EAEA0-B919-B14E-E102-B38CB3D26B92}"/>
              </a:ext>
            </a:extLst>
          </p:cNvPr>
          <p:cNvSpPr txBox="1"/>
          <p:nvPr/>
        </p:nvSpPr>
        <p:spPr>
          <a:xfrm>
            <a:off x="3577306" y="4508736"/>
            <a:ext cx="2830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ontserrat" pitchFamily="2" charset="0"/>
              </a:rPr>
              <a:t>~ 75 – 150 €</a:t>
            </a:r>
          </a:p>
          <a:p>
            <a:endParaRPr lang="fr-FR" sz="2800" b="1" dirty="0">
              <a:latin typeface="Montserrat" pitchFamily="2" charset="0"/>
            </a:endParaRPr>
          </a:p>
          <a:p>
            <a:r>
              <a:rPr lang="fr-FR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i="1" dirty="0">
                <a:latin typeface="Montserrat" pitchFamily="2" charset="0"/>
              </a:rPr>
              <a:t>limité (</a:t>
            </a:r>
            <a:r>
              <a:rPr lang="fr-FR" i="1" dirty="0" err="1">
                <a:latin typeface="Montserrat" pitchFamily="2" charset="0"/>
              </a:rPr>
              <a:t>Qte</a:t>
            </a:r>
            <a:r>
              <a:rPr lang="fr-FR" i="1" dirty="0">
                <a:latin typeface="Montserrat" pitchFamily="2" charset="0"/>
              </a:rPr>
              <a:t>, qualité)</a:t>
            </a:r>
          </a:p>
          <a:p>
            <a:endParaRPr lang="fr-FR" b="1" dirty="0">
              <a:latin typeface="Montserrat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CB9647-C5E6-9D18-5B3F-B9A2468A97C1}"/>
              </a:ext>
            </a:extLst>
          </p:cNvPr>
          <p:cNvSpPr txBox="1"/>
          <p:nvPr/>
        </p:nvSpPr>
        <p:spPr>
          <a:xfrm>
            <a:off x="385598" y="3351886"/>
            <a:ext cx="26452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Montserrat" pitchFamily="2" charset="0"/>
              </a:rPr>
              <a:t>~ 90 €</a:t>
            </a:r>
          </a:p>
          <a:p>
            <a:endParaRPr lang="fr-FR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fr-FR" i="1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i="1" dirty="0">
                <a:solidFill>
                  <a:schemeClr val="bg1"/>
                </a:solidFill>
                <a:latin typeface="Montserrat" pitchFamily="2" charset="0"/>
              </a:rPr>
              <a:t>Personnalisable</a:t>
            </a:r>
          </a:p>
          <a:p>
            <a:r>
              <a:rPr lang="fr-FR" i="1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i="1" dirty="0">
                <a:solidFill>
                  <a:schemeClr val="bg1"/>
                </a:solidFill>
                <a:latin typeface="Montserrat" pitchFamily="2" charset="0"/>
              </a:rPr>
              <a:t>Réutilisable</a:t>
            </a:r>
          </a:p>
          <a:p>
            <a:endParaRPr lang="fr-FR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11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  <p:bldP spid="13" grpId="0"/>
      <p:bldP spid="1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1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B3D641-F6B2-2F85-6527-A524BA2EC437}"/>
              </a:ext>
            </a:extLst>
          </p:cNvPr>
          <p:cNvSpPr>
            <a:spLocks/>
          </p:cNvSpPr>
          <p:nvPr/>
        </p:nvSpPr>
        <p:spPr>
          <a:xfrm>
            <a:off x="0" y="-169970"/>
            <a:ext cx="2038391" cy="8216690"/>
          </a:xfrm>
          <a:prstGeom prst="rect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16A130-F3F2-1972-B5B4-4BBEB38D8644}"/>
              </a:ext>
            </a:extLst>
          </p:cNvPr>
          <p:cNvSpPr txBox="1"/>
          <p:nvPr/>
        </p:nvSpPr>
        <p:spPr>
          <a:xfrm>
            <a:off x="3448970" y="604172"/>
            <a:ext cx="55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Montserrat" pitchFamily="2" charset="0"/>
              </a:rPr>
              <a:t>Séance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95D261-7506-0716-45F1-CD195D81B192}"/>
              </a:ext>
            </a:extLst>
          </p:cNvPr>
          <p:cNvCxnSpPr>
            <a:cxnSpLocks/>
          </p:cNvCxnSpPr>
          <p:nvPr/>
        </p:nvCxnSpPr>
        <p:spPr>
          <a:xfrm>
            <a:off x="3551606" y="1333707"/>
            <a:ext cx="1132361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7F741E1-9D87-1C3E-D769-49B917566489}"/>
              </a:ext>
            </a:extLst>
          </p:cNvPr>
          <p:cNvCxnSpPr>
            <a:cxnSpLocks/>
          </p:cNvCxnSpPr>
          <p:nvPr/>
        </p:nvCxnSpPr>
        <p:spPr>
          <a:xfrm>
            <a:off x="2038391" y="3529585"/>
            <a:ext cx="10246206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4CC80F8-8C9A-6BDC-E5C6-7FDBCB547DF9}"/>
              </a:ext>
            </a:extLst>
          </p:cNvPr>
          <p:cNvSpPr txBox="1"/>
          <p:nvPr/>
        </p:nvSpPr>
        <p:spPr>
          <a:xfrm>
            <a:off x="2315894" y="4045322"/>
            <a:ext cx="795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Daily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2CE7BB4-10D3-4769-233D-6AF8FB5BAC3F}"/>
              </a:ext>
            </a:extLst>
          </p:cNvPr>
          <p:cNvSpPr/>
          <p:nvPr/>
        </p:nvSpPr>
        <p:spPr>
          <a:xfrm>
            <a:off x="2487877" y="332841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895C979-A651-CBA1-36EC-3F9A8429B639}"/>
              </a:ext>
            </a:extLst>
          </p:cNvPr>
          <p:cNvSpPr/>
          <p:nvPr/>
        </p:nvSpPr>
        <p:spPr>
          <a:xfrm>
            <a:off x="3701041" y="332841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2B451FD-C62A-B0AE-6556-90647DA89B78}"/>
              </a:ext>
            </a:extLst>
          </p:cNvPr>
          <p:cNvSpPr/>
          <p:nvPr/>
        </p:nvSpPr>
        <p:spPr>
          <a:xfrm>
            <a:off x="5476360" y="3324709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250657-9E20-5EA1-10E6-86B209E4CAF1}"/>
              </a:ext>
            </a:extLst>
          </p:cNvPr>
          <p:cNvSpPr txBox="1"/>
          <p:nvPr/>
        </p:nvSpPr>
        <p:spPr>
          <a:xfrm>
            <a:off x="3475919" y="4055323"/>
            <a:ext cx="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907F534-1402-6283-C59D-2DAA941E6DF4}"/>
              </a:ext>
            </a:extLst>
          </p:cNvPr>
          <p:cNvSpPr txBox="1"/>
          <p:nvPr/>
        </p:nvSpPr>
        <p:spPr>
          <a:xfrm>
            <a:off x="4867724" y="4045322"/>
            <a:ext cx="161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Récapitulatif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F571FC-668A-BA16-3F49-687BAE73A7FB}"/>
              </a:ext>
            </a:extLst>
          </p:cNvPr>
          <p:cNvSpPr/>
          <p:nvPr/>
        </p:nvSpPr>
        <p:spPr>
          <a:xfrm>
            <a:off x="6851334" y="330458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08C6DA-3D65-2051-D1C4-9080F9DF47C6}"/>
              </a:ext>
            </a:extLst>
          </p:cNvPr>
          <p:cNvSpPr txBox="1"/>
          <p:nvPr/>
        </p:nvSpPr>
        <p:spPr>
          <a:xfrm>
            <a:off x="6609075" y="4045322"/>
            <a:ext cx="936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Pause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2F7452C-8F1F-C598-73CF-19AD27489547}"/>
              </a:ext>
            </a:extLst>
          </p:cNvPr>
          <p:cNvSpPr/>
          <p:nvPr/>
        </p:nvSpPr>
        <p:spPr>
          <a:xfrm>
            <a:off x="8024243" y="330458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654C975-AC54-3C4B-081F-D01BE442C5AE}"/>
              </a:ext>
            </a:extLst>
          </p:cNvPr>
          <p:cNvSpPr txBox="1"/>
          <p:nvPr/>
        </p:nvSpPr>
        <p:spPr>
          <a:xfrm>
            <a:off x="7799121" y="4063841"/>
            <a:ext cx="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Travail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DC2BD6-8A9C-8A4D-9B29-9E299B7B3C39}"/>
              </a:ext>
            </a:extLst>
          </p:cNvPr>
          <p:cNvSpPr/>
          <p:nvPr/>
        </p:nvSpPr>
        <p:spPr>
          <a:xfrm>
            <a:off x="9550033" y="3324709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A1FB61-6778-F2DE-B0ED-F4032BE661B6}"/>
              </a:ext>
            </a:extLst>
          </p:cNvPr>
          <p:cNvSpPr txBox="1"/>
          <p:nvPr/>
        </p:nvSpPr>
        <p:spPr>
          <a:xfrm>
            <a:off x="9204245" y="4045322"/>
            <a:ext cx="114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Rendu Matériel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9E9147-EF68-8686-4619-DF9C24C90B3C}"/>
              </a:ext>
            </a:extLst>
          </p:cNvPr>
          <p:cNvSpPr/>
          <p:nvPr/>
        </p:nvSpPr>
        <p:spPr>
          <a:xfrm>
            <a:off x="10699210" y="3360930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563398-1394-A878-362A-E13F863A28C8}"/>
              </a:ext>
            </a:extLst>
          </p:cNvPr>
          <p:cNvSpPr txBox="1"/>
          <p:nvPr/>
        </p:nvSpPr>
        <p:spPr>
          <a:xfrm>
            <a:off x="10520901" y="4130249"/>
            <a:ext cx="808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6374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7" grpId="0" animBg="1"/>
      <p:bldP spid="19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>
            <a:extLst>
              <a:ext uri="{FF2B5EF4-FFF2-40B4-BE49-F238E27FC236}">
                <a16:creationId xmlns:a16="http://schemas.microsoft.com/office/drawing/2014/main" id="{B7800357-B0D8-6678-A4CA-D88BED143831}"/>
              </a:ext>
            </a:extLst>
          </p:cNvPr>
          <p:cNvSpPr/>
          <p:nvPr/>
        </p:nvSpPr>
        <p:spPr>
          <a:xfrm>
            <a:off x="7708208" y="1416945"/>
            <a:ext cx="11567401" cy="12675193"/>
          </a:xfrm>
          <a:prstGeom prst="ellipse">
            <a:avLst/>
          </a:prstGeom>
          <a:solidFill>
            <a:srgbClr val="03775C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8176C-F3F1-49B5-83D6-848303CD68F6}"/>
              </a:ext>
            </a:extLst>
          </p:cNvPr>
          <p:cNvSpPr txBox="1"/>
          <p:nvPr/>
        </p:nvSpPr>
        <p:spPr>
          <a:xfrm>
            <a:off x="919213" y="677465"/>
            <a:ext cx="497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Montserrat" panose="00000500000000000000" pitchFamily="2" charset="0"/>
              </a:rPr>
              <a:t>Outils collaboratifs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6BB268F-3E41-5B38-4902-7E95E0A7E2F1}"/>
              </a:ext>
            </a:extLst>
          </p:cNvPr>
          <p:cNvSpPr/>
          <p:nvPr/>
        </p:nvSpPr>
        <p:spPr>
          <a:xfrm>
            <a:off x="4536011" y="4517308"/>
            <a:ext cx="3396870" cy="1282529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27EFE8-5060-EE42-9122-69CC8F8A851F}"/>
              </a:ext>
            </a:extLst>
          </p:cNvPr>
          <p:cNvSpPr txBox="1"/>
          <p:nvPr/>
        </p:nvSpPr>
        <p:spPr>
          <a:xfrm>
            <a:off x="6044457" y="4927739"/>
            <a:ext cx="171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Trello</a:t>
            </a:r>
            <a:endParaRPr lang="fr-FR" sz="2400" i="1" dirty="0">
              <a:latin typeface="Montserrat" pitchFamily="2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E1DEB68-8897-901A-467A-053A7AB41910}"/>
              </a:ext>
            </a:extLst>
          </p:cNvPr>
          <p:cNvSpPr/>
          <p:nvPr/>
        </p:nvSpPr>
        <p:spPr>
          <a:xfrm>
            <a:off x="1903675" y="2787735"/>
            <a:ext cx="3396870" cy="1282529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109A06D-CB5E-4D57-D021-FB29F849B1A0}"/>
              </a:ext>
            </a:extLst>
          </p:cNvPr>
          <p:cNvSpPr txBox="1"/>
          <p:nvPr/>
        </p:nvSpPr>
        <p:spPr>
          <a:xfrm>
            <a:off x="3412121" y="3198166"/>
            <a:ext cx="171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→Git</a:t>
            </a:r>
            <a:endParaRPr lang="fr-FR" sz="2400" i="1" dirty="0">
              <a:latin typeface="Montserrat" pitchFamily="2" charset="0"/>
            </a:endParaRPr>
          </a:p>
        </p:txBody>
      </p:sp>
      <p:pic>
        <p:nvPicPr>
          <p:cNvPr id="20" name="Image 19">
            <a:hlinkClick r:id="rId2"/>
            <a:extLst>
              <a:ext uri="{FF2B5EF4-FFF2-40B4-BE49-F238E27FC236}">
                <a16:creationId xmlns:a16="http://schemas.microsoft.com/office/drawing/2014/main" id="{DAD84670-0004-99E1-72B1-21B001D8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46" y="4736683"/>
            <a:ext cx="843776" cy="843776"/>
          </a:xfrm>
          <a:prstGeom prst="rect">
            <a:avLst/>
          </a:prstGeom>
        </p:spPr>
      </p:pic>
      <p:pic>
        <p:nvPicPr>
          <p:cNvPr id="3080" name="Picture 8" descr="Git Logo png images | PNGEgg">
            <a:hlinkClick r:id="rId4"/>
            <a:extLst>
              <a:ext uri="{FF2B5EF4-FFF2-40B4-BE49-F238E27FC236}">
                <a16:creationId xmlns:a16="http://schemas.microsoft.com/office/drawing/2014/main" id="{FBCCDF4C-CB1C-223C-EDD2-C1FD50F8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" b="98851" l="575" r="97989">
                        <a14:foregroundMark x1="40805" y1="6034" x2="55172" y2="5172"/>
                        <a14:foregroundMark x1="55172" y1="5172" x2="55172" y2="5172"/>
                        <a14:foregroundMark x1="47126" y1="1149" x2="50000" y2="1724"/>
                        <a14:foregroundMark x1="90805" y1="42529" x2="90230" y2="56322"/>
                        <a14:foregroundMark x1="94540" y1="45977" x2="91667" y2="55460"/>
                        <a14:foregroundMark x1="97989" y1="48563" x2="97701" y2="51149"/>
                        <a14:foregroundMark x1="9483" y1="39080" x2="5460" y2="53161"/>
                        <a14:foregroundMark x1="5460" y1="53161" x2="10920" y2="58908"/>
                        <a14:foregroundMark x1="1149" y1="47126" x2="1149" y2="52586"/>
                        <a14:foregroundMark x1="38506" y1="90230" x2="53736" y2="95977"/>
                        <a14:foregroundMark x1="53736" y1="95977" x2="60920" y2="89080"/>
                        <a14:foregroundMark x1="47989" y1="98851" x2="51724" y2="98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30" y="2912047"/>
            <a:ext cx="1011133" cy="101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3A26246-39F2-DF92-302B-17BF6EFE4454}"/>
              </a:ext>
            </a:extLst>
          </p:cNvPr>
          <p:cNvCxnSpPr>
            <a:cxnSpLocks/>
          </p:cNvCxnSpPr>
          <p:nvPr/>
        </p:nvCxnSpPr>
        <p:spPr>
          <a:xfrm>
            <a:off x="1059580" y="1404018"/>
            <a:ext cx="2346464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111B8784-386B-FB1A-08F3-3F1D33DC5A65}"/>
              </a:ext>
            </a:extLst>
          </p:cNvPr>
          <p:cNvSpPr/>
          <p:nvPr/>
        </p:nvSpPr>
        <p:spPr>
          <a:xfrm>
            <a:off x="8300538" y="1277541"/>
            <a:ext cx="11567401" cy="126751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39F7079-3D51-55A6-7009-22A1CAA577F2}"/>
              </a:ext>
            </a:extLst>
          </p:cNvPr>
          <p:cNvSpPr/>
          <p:nvPr/>
        </p:nvSpPr>
        <p:spPr>
          <a:xfrm>
            <a:off x="4436873" y="5493821"/>
            <a:ext cx="7215887" cy="7906941"/>
          </a:xfrm>
          <a:prstGeom prst="ellipse">
            <a:avLst/>
          </a:prstGeom>
          <a:solidFill>
            <a:srgbClr val="03775C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0E54BE7-861F-4087-DBD3-BC196BB0408F}"/>
              </a:ext>
            </a:extLst>
          </p:cNvPr>
          <p:cNvSpPr/>
          <p:nvPr/>
        </p:nvSpPr>
        <p:spPr>
          <a:xfrm>
            <a:off x="6903443" y="1984814"/>
            <a:ext cx="3396870" cy="1282529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pic>
        <p:nvPicPr>
          <p:cNvPr id="3074" name="Picture 2" descr="Miro: your visual workspace - Microsoft Apps">
            <a:hlinkClick r:id="rId7"/>
            <a:extLst>
              <a:ext uri="{FF2B5EF4-FFF2-40B4-BE49-F238E27FC236}">
                <a16:creationId xmlns:a16="http://schemas.microsoft.com/office/drawing/2014/main" id="{FB226CC6-3D5B-A97E-136F-F9AD9B06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90" y="2236755"/>
            <a:ext cx="843776" cy="84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ECB9647-C5E6-9D18-5B3F-B9A2468A97C1}"/>
              </a:ext>
            </a:extLst>
          </p:cNvPr>
          <p:cNvSpPr txBox="1"/>
          <p:nvPr/>
        </p:nvSpPr>
        <p:spPr>
          <a:xfrm>
            <a:off x="8399901" y="2427810"/>
            <a:ext cx="124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Miro</a:t>
            </a:r>
            <a:endParaRPr lang="fr-FR" sz="2400" i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6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5" grpId="0" animBg="1"/>
      <p:bldP spid="16" grpId="0"/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BE4165-140A-21F1-6CD1-F002CAF1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66" y="637559"/>
            <a:ext cx="4196151" cy="419615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16A130-F3F2-1972-B5B4-4BBEB38D8644}"/>
              </a:ext>
            </a:extLst>
          </p:cNvPr>
          <p:cNvSpPr txBox="1"/>
          <p:nvPr/>
        </p:nvSpPr>
        <p:spPr>
          <a:xfrm>
            <a:off x="5534729" y="3429000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Philips Hue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95D261-7506-0716-45F1-CD195D81B192}"/>
              </a:ext>
            </a:extLst>
          </p:cNvPr>
          <p:cNvCxnSpPr/>
          <p:nvPr/>
        </p:nvCxnSpPr>
        <p:spPr>
          <a:xfrm>
            <a:off x="5650047" y="3868763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5E121C9-BE77-D0EA-0FDD-E046DC3D3FC7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664512" y="5294060"/>
            <a:ext cx="3219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Hub Bridge : 59,99 €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Hue </a:t>
            </a:r>
            <a:r>
              <a:rPr lang="fr-FR" sz="1400" dirty="0" err="1">
                <a:solidFill>
                  <a:srgbClr val="E8EDED"/>
                </a:solidFill>
                <a:latin typeface="Montserrat" pitchFamily="2" charset="0"/>
              </a:rPr>
              <a:t>Dimmer</a:t>
            </a: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 switch : 21,99 €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A60 : 15,99 €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DC5803-82DC-AD1D-1CE2-68FCC5D6E075}"/>
              </a:ext>
            </a:extLst>
          </p:cNvPr>
          <p:cNvSpPr txBox="1"/>
          <p:nvPr/>
        </p:nvSpPr>
        <p:spPr>
          <a:xfrm>
            <a:off x="5534729" y="4002713"/>
            <a:ext cx="454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Montserrat" pitchFamily="2" charset="0"/>
              </a:rPr>
              <a:t>Système domotique permettant via un hub passerelle de connecter et contrôler des lumières depuis une 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460BB4-5C6E-B693-6ECC-2E194C17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24" y="-4467129"/>
            <a:ext cx="2296886" cy="22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7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Flèche : pentagone 1100">
            <a:extLst>
              <a:ext uri="{FF2B5EF4-FFF2-40B4-BE49-F238E27FC236}">
                <a16:creationId xmlns:a16="http://schemas.microsoft.com/office/drawing/2014/main" id="{B5CBC1D0-D4F0-6F45-C365-E7BE59AD79FA}"/>
              </a:ext>
            </a:extLst>
          </p:cNvPr>
          <p:cNvSpPr/>
          <p:nvPr/>
        </p:nvSpPr>
        <p:spPr>
          <a:xfrm>
            <a:off x="1" y="2219465"/>
            <a:ext cx="12191999" cy="3058457"/>
          </a:xfrm>
          <a:prstGeom prst="homePlate">
            <a:avLst/>
          </a:prstGeom>
          <a:solidFill>
            <a:srgbClr val="FFFFFF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EC081D4-1C5B-59A0-B3C8-7445DECBD61F}"/>
              </a:ext>
            </a:extLst>
          </p:cNvPr>
          <p:cNvSpPr/>
          <p:nvPr/>
        </p:nvSpPr>
        <p:spPr>
          <a:xfrm>
            <a:off x="2928818" y="1586712"/>
            <a:ext cx="1825062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8D1FD3-7D93-38D0-2BF5-DAC60CC88B6C}"/>
              </a:ext>
            </a:extLst>
          </p:cNvPr>
          <p:cNvSpPr txBox="1"/>
          <p:nvPr/>
        </p:nvSpPr>
        <p:spPr>
          <a:xfrm>
            <a:off x="3420573" y="1785735"/>
            <a:ext cx="8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Hub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B8AEEE7-10DF-89CB-8EAD-7DD4462A44BA}"/>
              </a:ext>
            </a:extLst>
          </p:cNvPr>
          <p:cNvSpPr txBox="1"/>
          <p:nvPr/>
        </p:nvSpPr>
        <p:spPr>
          <a:xfrm>
            <a:off x="3980139" y="309098"/>
            <a:ext cx="42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 pitchFamily="2" charset="0"/>
              </a:rPr>
              <a:t>Structure interne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3D3A9C2-0243-6F22-5516-5756FF5FDDFE}"/>
              </a:ext>
            </a:extLst>
          </p:cNvPr>
          <p:cNvSpPr/>
          <p:nvPr/>
        </p:nvSpPr>
        <p:spPr>
          <a:xfrm>
            <a:off x="2888345" y="3352531"/>
            <a:ext cx="1825062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AADBDD-799C-43FC-3A44-3A63A83EF03B}"/>
              </a:ext>
            </a:extLst>
          </p:cNvPr>
          <p:cNvSpPr txBox="1"/>
          <p:nvPr/>
        </p:nvSpPr>
        <p:spPr>
          <a:xfrm>
            <a:off x="3280283" y="3469502"/>
            <a:ext cx="128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Objet connecté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1868896-295C-D0DD-4419-708B3D6D5011}"/>
              </a:ext>
            </a:extLst>
          </p:cNvPr>
          <p:cNvSpPr/>
          <p:nvPr/>
        </p:nvSpPr>
        <p:spPr>
          <a:xfrm>
            <a:off x="2877056" y="5176899"/>
            <a:ext cx="1825062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89F709-8C9A-1F2B-2830-A6B07D6A426F}"/>
              </a:ext>
            </a:extLst>
          </p:cNvPr>
          <p:cNvSpPr txBox="1"/>
          <p:nvPr/>
        </p:nvSpPr>
        <p:spPr>
          <a:xfrm>
            <a:off x="3217696" y="5406972"/>
            <a:ext cx="152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Application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A1E9E52-B591-6987-5E30-CFFB499BC000}"/>
              </a:ext>
            </a:extLst>
          </p:cNvPr>
          <p:cNvCxnSpPr>
            <a:cxnSpLocks/>
          </p:cNvCxnSpPr>
          <p:nvPr/>
        </p:nvCxnSpPr>
        <p:spPr>
          <a:xfrm>
            <a:off x="3124592" y="1776737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4A83F9D9-5AD3-3A8F-8A6B-3EC3B84B3A32}"/>
              </a:ext>
            </a:extLst>
          </p:cNvPr>
          <p:cNvSpPr/>
          <p:nvPr/>
        </p:nvSpPr>
        <p:spPr>
          <a:xfrm>
            <a:off x="229810" y="1922776"/>
            <a:ext cx="2142478" cy="36397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D23C170-0D1D-F04D-7A08-820BCD1220E7}"/>
              </a:ext>
            </a:extLst>
          </p:cNvPr>
          <p:cNvSpPr txBox="1"/>
          <p:nvPr/>
        </p:nvSpPr>
        <p:spPr>
          <a:xfrm>
            <a:off x="334484" y="3527847"/>
            <a:ext cx="194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Analyse concurrentielle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857A41F-41D8-F89E-C39C-794F0458498E}"/>
              </a:ext>
            </a:extLst>
          </p:cNvPr>
          <p:cNvSpPr txBox="1"/>
          <p:nvPr/>
        </p:nvSpPr>
        <p:spPr>
          <a:xfrm>
            <a:off x="364167" y="4364230"/>
            <a:ext cx="184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Recherches techniques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4AA626F-A28C-3D09-015A-EA662E824452}"/>
              </a:ext>
            </a:extLst>
          </p:cNvPr>
          <p:cNvCxnSpPr>
            <a:cxnSpLocks/>
          </p:cNvCxnSpPr>
          <p:nvPr/>
        </p:nvCxnSpPr>
        <p:spPr>
          <a:xfrm>
            <a:off x="3141839" y="3534884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6A9C829F-711D-2319-D562-CB1EDB1097C6}"/>
              </a:ext>
            </a:extLst>
          </p:cNvPr>
          <p:cNvCxnSpPr>
            <a:cxnSpLocks/>
          </p:cNvCxnSpPr>
          <p:nvPr/>
        </p:nvCxnSpPr>
        <p:spPr>
          <a:xfrm>
            <a:off x="3141839" y="5367972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2" name="Rectangle : coins arrondis 1051">
            <a:extLst>
              <a:ext uri="{FF2B5EF4-FFF2-40B4-BE49-F238E27FC236}">
                <a16:creationId xmlns:a16="http://schemas.microsoft.com/office/drawing/2014/main" id="{28732080-FF1C-7D00-DA5B-4A919284632B}"/>
              </a:ext>
            </a:extLst>
          </p:cNvPr>
          <p:cNvSpPr/>
          <p:nvPr/>
        </p:nvSpPr>
        <p:spPr>
          <a:xfrm>
            <a:off x="5309960" y="1595432"/>
            <a:ext cx="2231686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E378902-5380-8A63-E654-8F0BE10120DB}"/>
              </a:ext>
            </a:extLst>
          </p:cNvPr>
          <p:cNvSpPr txBox="1"/>
          <p:nvPr/>
        </p:nvSpPr>
        <p:spPr>
          <a:xfrm>
            <a:off x="5413597" y="1697110"/>
            <a:ext cx="206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Conception</a:t>
            </a:r>
          </a:p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mécanique</a:t>
            </a:r>
          </a:p>
        </p:txBody>
      </p:sp>
      <p:sp>
        <p:nvSpPr>
          <p:cNvPr id="1054" name="Rectangle : coins arrondis 1053">
            <a:extLst>
              <a:ext uri="{FF2B5EF4-FFF2-40B4-BE49-F238E27FC236}">
                <a16:creationId xmlns:a16="http://schemas.microsoft.com/office/drawing/2014/main" id="{E14E057E-5E97-1495-B38C-67915C5B300E}"/>
              </a:ext>
            </a:extLst>
          </p:cNvPr>
          <p:cNvSpPr/>
          <p:nvPr/>
        </p:nvSpPr>
        <p:spPr>
          <a:xfrm>
            <a:off x="5269487" y="3361251"/>
            <a:ext cx="2231686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5" name="ZoneTexte 1054">
            <a:extLst>
              <a:ext uri="{FF2B5EF4-FFF2-40B4-BE49-F238E27FC236}">
                <a16:creationId xmlns:a16="http://schemas.microsoft.com/office/drawing/2014/main" id="{D5F83423-7DAA-9A66-0C59-324D2689AC7A}"/>
              </a:ext>
            </a:extLst>
          </p:cNvPr>
          <p:cNvSpPr txBox="1"/>
          <p:nvPr/>
        </p:nvSpPr>
        <p:spPr>
          <a:xfrm>
            <a:off x="5570894" y="3469502"/>
            <a:ext cx="199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Conception électronique</a:t>
            </a:r>
          </a:p>
        </p:txBody>
      </p:sp>
      <p:sp>
        <p:nvSpPr>
          <p:cNvPr id="1056" name="Rectangle : coins arrondis 1055">
            <a:extLst>
              <a:ext uri="{FF2B5EF4-FFF2-40B4-BE49-F238E27FC236}">
                <a16:creationId xmlns:a16="http://schemas.microsoft.com/office/drawing/2014/main" id="{41755DD7-1C88-5FD4-643E-A02E74AA760B}"/>
              </a:ext>
            </a:extLst>
          </p:cNvPr>
          <p:cNvSpPr/>
          <p:nvPr/>
        </p:nvSpPr>
        <p:spPr>
          <a:xfrm>
            <a:off x="5258198" y="5185619"/>
            <a:ext cx="2231686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7" name="ZoneTexte 1056">
            <a:extLst>
              <a:ext uri="{FF2B5EF4-FFF2-40B4-BE49-F238E27FC236}">
                <a16:creationId xmlns:a16="http://schemas.microsoft.com/office/drawing/2014/main" id="{A4ECC79F-E2F6-BAF3-4FD1-215B64CFA7C3}"/>
              </a:ext>
            </a:extLst>
          </p:cNvPr>
          <p:cNvSpPr txBox="1"/>
          <p:nvPr/>
        </p:nvSpPr>
        <p:spPr>
          <a:xfrm>
            <a:off x="5269487" y="5441090"/>
            <a:ext cx="246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Programmation</a:t>
            </a:r>
          </a:p>
        </p:txBody>
      </p:sp>
      <p:cxnSp>
        <p:nvCxnSpPr>
          <p:cNvPr id="1058" name="Connecteur droit 1057">
            <a:extLst>
              <a:ext uri="{FF2B5EF4-FFF2-40B4-BE49-F238E27FC236}">
                <a16:creationId xmlns:a16="http://schemas.microsoft.com/office/drawing/2014/main" id="{F346DE9F-B278-697C-A991-A2980E67F918}"/>
              </a:ext>
            </a:extLst>
          </p:cNvPr>
          <p:cNvCxnSpPr>
            <a:cxnSpLocks/>
          </p:cNvCxnSpPr>
          <p:nvPr/>
        </p:nvCxnSpPr>
        <p:spPr>
          <a:xfrm>
            <a:off x="5505735" y="1785457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9" name="Connecteur droit 1058">
            <a:extLst>
              <a:ext uri="{FF2B5EF4-FFF2-40B4-BE49-F238E27FC236}">
                <a16:creationId xmlns:a16="http://schemas.microsoft.com/office/drawing/2014/main" id="{2551C036-2842-6C79-EC3D-B043296B7814}"/>
              </a:ext>
            </a:extLst>
          </p:cNvPr>
          <p:cNvCxnSpPr>
            <a:cxnSpLocks/>
          </p:cNvCxnSpPr>
          <p:nvPr/>
        </p:nvCxnSpPr>
        <p:spPr>
          <a:xfrm>
            <a:off x="5522982" y="3543604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0" name="Connecteur droit 1059">
            <a:extLst>
              <a:ext uri="{FF2B5EF4-FFF2-40B4-BE49-F238E27FC236}">
                <a16:creationId xmlns:a16="http://schemas.microsoft.com/office/drawing/2014/main" id="{18A6BD1C-C130-2934-AFFB-A46BFCF98A51}"/>
              </a:ext>
            </a:extLst>
          </p:cNvPr>
          <p:cNvCxnSpPr>
            <a:cxnSpLocks/>
          </p:cNvCxnSpPr>
          <p:nvPr/>
        </p:nvCxnSpPr>
        <p:spPr>
          <a:xfrm>
            <a:off x="5522982" y="5376692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1" name="Rectangle : coins arrondis 1060">
            <a:extLst>
              <a:ext uri="{FF2B5EF4-FFF2-40B4-BE49-F238E27FC236}">
                <a16:creationId xmlns:a16="http://schemas.microsoft.com/office/drawing/2014/main" id="{AFB1396E-A062-82C0-ABA1-BB4F98640050}"/>
              </a:ext>
            </a:extLst>
          </p:cNvPr>
          <p:cNvSpPr/>
          <p:nvPr/>
        </p:nvSpPr>
        <p:spPr>
          <a:xfrm>
            <a:off x="7900325" y="2647395"/>
            <a:ext cx="1906829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2" name="ZoneTexte 1061">
            <a:extLst>
              <a:ext uri="{FF2B5EF4-FFF2-40B4-BE49-F238E27FC236}">
                <a16:creationId xmlns:a16="http://schemas.microsoft.com/office/drawing/2014/main" id="{DBB125D5-9DCB-4E85-891A-7F94E7428082}"/>
              </a:ext>
            </a:extLst>
          </p:cNvPr>
          <p:cNvSpPr txBox="1"/>
          <p:nvPr/>
        </p:nvSpPr>
        <p:spPr>
          <a:xfrm>
            <a:off x="8038992" y="2844987"/>
            <a:ext cx="175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Assemblage</a:t>
            </a:r>
          </a:p>
        </p:txBody>
      </p:sp>
      <p:cxnSp>
        <p:nvCxnSpPr>
          <p:cNvPr id="1065" name="Connecteur droit 1064">
            <a:extLst>
              <a:ext uri="{FF2B5EF4-FFF2-40B4-BE49-F238E27FC236}">
                <a16:creationId xmlns:a16="http://schemas.microsoft.com/office/drawing/2014/main" id="{B0DDD3AA-08A2-00EE-646C-3F29ED44A489}"/>
              </a:ext>
            </a:extLst>
          </p:cNvPr>
          <p:cNvCxnSpPr>
            <a:cxnSpLocks/>
          </p:cNvCxnSpPr>
          <p:nvPr/>
        </p:nvCxnSpPr>
        <p:spPr>
          <a:xfrm>
            <a:off x="8096099" y="2837420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69" name="Groupe 1068">
            <a:extLst>
              <a:ext uri="{FF2B5EF4-FFF2-40B4-BE49-F238E27FC236}">
                <a16:creationId xmlns:a16="http://schemas.microsoft.com/office/drawing/2014/main" id="{1E7AD38E-3C02-ED81-3DB7-787F9D509946}"/>
              </a:ext>
            </a:extLst>
          </p:cNvPr>
          <p:cNvGrpSpPr/>
          <p:nvPr/>
        </p:nvGrpSpPr>
        <p:grpSpPr>
          <a:xfrm>
            <a:off x="10103022" y="2627663"/>
            <a:ext cx="1647928" cy="2156900"/>
            <a:chOff x="10126075" y="2469171"/>
            <a:chExt cx="1647928" cy="215690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7" name="Modèle 3D 1046">
                  <a:extLst>
                    <a:ext uri="{FF2B5EF4-FFF2-40B4-BE49-F238E27FC236}">
                      <a16:creationId xmlns:a16="http://schemas.microsoft.com/office/drawing/2014/main" id="{B6EB330A-B785-F82E-A2FB-B0CFEDFA243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2707588"/>
                    </p:ext>
                  </p:extLst>
                </p:nvPr>
              </p:nvGraphicFramePr>
              <p:xfrm>
                <a:off x="10822066" y="2469171"/>
                <a:ext cx="951937" cy="155385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951937" cy="1553850"/>
                      </a:xfrm>
                      <a:prstGeom prst="rect">
                        <a:avLst/>
                      </a:prstGeom>
                    </am3d:spPr>
                    <am3d:camera>
                      <am3d:pos x="0" y="0" z="6506437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359195" d="1000000"/>
                      <am3d:preTrans dx="201170" dy="-17421206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9533" ay="-3419805" az="-9057549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8017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7" name="Modèle 3D 1046">
                  <a:extLst>
                    <a:ext uri="{FF2B5EF4-FFF2-40B4-BE49-F238E27FC236}">
                      <a16:creationId xmlns:a16="http://schemas.microsoft.com/office/drawing/2014/main" id="{B6EB330A-B785-F82E-A2FB-B0CFEDFA24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99013" y="2627663"/>
                  <a:ext cx="951937" cy="155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8" name="Modèle 3D 1047">
                  <a:extLst>
                    <a:ext uri="{FF2B5EF4-FFF2-40B4-BE49-F238E27FC236}">
                      <a16:creationId xmlns:a16="http://schemas.microsoft.com/office/drawing/2014/main" id="{A9CE3993-545E-EEB5-F820-29AD74C971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82691908"/>
                    </p:ext>
                  </p:extLst>
                </p:nvPr>
              </p:nvGraphicFramePr>
              <p:xfrm>
                <a:off x="10126075" y="3469502"/>
                <a:ext cx="1073689" cy="846562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073689" cy="846562"/>
                      </a:xfrm>
                      <a:prstGeom prst="rect">
                        <a:avLst/>
                      </a:prstGeom>
                    </am3d:spPr>
                    <am3d:camera>
                      <am3d:pos x="0" y="0" z="6764404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50239" d="1000000"/>
                      <am3d:preTrans dx="-683" dy="-3577637" dz="116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09669" ay="-2347701" az="-1517629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5338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8" name="Modèle 3D 1047">
                  <a:extLst>
                    <a:ext uri="{FF2B5EF4-FFF2-40B4-BE49-F238E27FC236}">
                      <a16:creationId xmlns:a16="http://schemas.microsoft.com/office/drawing/2014/main" id="{A9CE3993-545E-EEB5-F820-29AD74C971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3022" y="3627994"/>
                  <a:ext cx="1073689" cy="84656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68" name="Graphique 1067">
              <a:extLst>
                <a:ext uri="{FF2B5EF4-FFF2-40B4-BE49-F238E27FC236}">
                  <a16:creationId xmlns:a16="http://schemas.microsoft.com/office/drawing/2014/main" id="{1164EC09-40BF-DFAB-4553-C392251DC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1297" t="19487" r="29708" b="21727"/>
            <a:stretch/>
          </p:blipFill>
          <p:spPr>
            <a:xfrm>
              <a:off x="10732211" y="3419971"/>
              <a:ext cx="811659" cy="1206100"/>
            </a:xfrm>
            <a:prstGeom prst="rect">
              <a:avLst/>
            </a:prstGeom>
          </p:spPr>
        </p:pic>
      </p:grpSp>
      <p:grpSp>
        <p:nvGrpSpPr>
          <p:cNvPr id="1070" name="Google Shape;13212;p83">
            <a:extLst>
              <a:ext uri="{FF2B5EF4-FFF2-40B4-BE49-F238E27FC236}">
                <a16:creationId xmlns:a16="http://schemas.microsoft.com/office/drawing/2014/main" id="{AD89009E-366B-232D-8CF5-B3DA7F09B0CF}"/>
              </a:ext>
            </a:extLst>
          </p:cNvPr>
          <p:cNvGrpSpPr/>
          <p:nvPr/>
        </p:nvGrpSpPr>
        <p:grpSpPr>
          <a:xfrm>
            <a:off x="737923" y="2334721"/>
            <a:ext cx="1097508" cy="1006163"/>
            <a:chOff x="2903337" y="4279032"/>
            <a:chExt cx="382519" cy="350682"/>
          </a:xfrm>
        </p:grpSpPr>
        <p:sp>
          <p:nvSpPr>
            <p:cNvPr id="1071" name="Google Shape;13213;p83">
              <a:extLst>
                <a:ext uri="{FF2B5EF4-FFF2-40B4-BE49-F238E27FC236}">
                  <a16:creationId xmlns:a16="http://schemas.microsoft.com/office/drawing/2014/main" id="{66F97CAE-036F-DBC7-F661-DF49293E0544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4;p83">
              <a:extLst>
                <a:ext uri="{FF2B5EF4-FFF2-40B4-BE49-F238E27FC236}">
                  <a16:creationId xmlns:a16="http://schemas.microsoft.com/office/drawing/2014/main" id="{B8114037-CC12-EFF0-02F2-038ED4C6977A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3215;p83">
              <a:extLst>
                <a:ext uri="{FF2B5EF4-FFF2-40B4-BE49-F238E27FC236}">
                  <a16:creationId xmlns:a16="http://schemas.microsoft.com/office/drawing/2014/main" id="{4423D9D9-7305-7BA2-1FC1-A8686D8B3485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6;p83">
              <a:extLst>
                <a:ext uri="{FF2B5EF4-FFF2-40B4-BE49-F238E27FC236}">
                  <a16:creationId xmlns:a16="http://schemas.microsoft.com/office/drawing/2014/main" id="{1894971F-A743-1C8B-55B6-FD616D58BCB0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7;p83">
              <a:extLst>
                <a:ext uri="{FF2B5EF4-FFF2-40B4-BE49-F238E27FC236}">
                  <a16:creationId xmlns:a16="http://schemas.microsoft.com/office/drawing/2014/main" id="{A48D4D1D-9BC9-E010-85CD-E990EC4859BE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8;p83">
              <a:extLst>
                <a:ext uri="{FF2B5EF4-FFF2-40B4-BE49-F238E27FC236}">
                  <a16:creationId xmlns:a16="http://schemas.microsoft.com/office/drawing/2014/main" id="{6A326BAD-33A9-2601-DC7E-45B2C49C9337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9;p83">
              <a:extLst>
                <a:ext uri="{FF2B5EF4-FFF2-40B4-BE49-F238E27FC236}">
                  <a16:creationId xmlns:a16="http://schemas.microsoft.com/office/drawing/2014/main" id="{99DE8B9B-1585-35F1-7D97-88B46D53664F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3220;p83">
              <a:extLst>
                <a:ext uri="{FF2B5EF4-FFF2-40B4-BE49-F238E27FC236}">
                  <a16:creationId xmlns:a16="http://schemas.microsoft.com/office/drawing/2014/main" id="{243D48C4-FC25-1624-B9A4-B6EC15D4E49C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21;p83">
              <a:extLst>
                <a:ext uri="{FF2B5EF4-FFF2-40B4-BE49-F238E27FC236}">
                  <a16:creationId xmlns:a16="http://schemas.microsoft.com/office/drawing/2014/main" id="{B9299705-F8AF-9C3A-66E1-23A8B294F83A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22;p83">
              <a:extLst>
                <a:ext uri="{FF2B5EF4-FFF2-40B4-BE49-F238E27FC236}">
                  <a16:creationId xmlns:a16="http://schemas.microsoft.com/office/drawing/2014/main" id="{5BE720C1-BA0D-D3D1-9C71-79876D67BA70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3223;p83">
              <a:extLst>
                <a:ext uri="{FF2B5EF4-FFF2-40B4-BE49-F238E27FC236}">
                  <a16:creationId xmlns:a16="http://schemas.microsoft.com/office/drawing/2014/main" id="{CCE3FB75-7BEF-DDB2-D318-A2FDE1AE3854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3224;p83">
              <a:extLst>
                <a:ext uri="{FF2B5EF4-FFF2-40B4-BE49-F238E27FC236}">
                  <a16:creationId xmlns:a16="http://schemas.microsoft.com/office/drawing/2014/main" id="{2F92C374-AC42-6B09-65F9-1F2EB4C0D17B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5;p83">
              <a:extLst>
                <a:ext uri="{FF2B5EF4-FFF2-40B4-BE49-F238E27FC236}">
                  <a16:creationId xmlns:a16="http://schemas.microsoft.com/office/drawing/2014/main" id="{53710B05-A12F-6BAB-4B21-15C84A26FE2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6;p83">
              <a:extLst>
                <a:ext uri="{FF2B5EF4-FFF2-40B4-BE49-F238E27FC236}">
                  <a16:creationId xmlns:a16="http://schemas.microsoft.com/office/drawing/2014/main" id="{BF7ACCD3-1D8D-0552-7C38-CF3A11672005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7;p83">
              <a:extLst>
                <a:ext uri="{FF2B5EF4-FFF2-40B4-BE49-F238E27FC236}">
                  <a16:creationId xmlns:a16="http://schemas.microsoft.com/office/drawing/2014/main" id="{D4DFE7BF-4977-2FD3-B3AE-4175E70F953B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Rectangle : coins arrondis 1088">
            <a:extLst>
              <a:ext uri="{FF2B5EF4-FFF2-40B4-BE49-F238E27FC236}">
                <a16:creationId xmlns:a16="http://schemas.microsoft.com/office/drawing/2014/main" id="{CC80EEE2-C598-F995-80A2-72994E26791E}"/>
              </a:ext>
            </a:extLst>
          </p:cNvPr>
          <p:cNvSpPr/>
          <p:nvPr/>
        </p:nvSpPr>
        <p:spPr>
          <a:xfrm>
            <a:off x="7904798" y="4374771"/>
            <a:ext cx="1906829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0" name="ZoneTexte 1089">
            <a:extLst>
              <a:ext uri="{FF2B5EF4-FFF2-40B4-BE49-F238E27FC236}">
                <a16:creationId xmlns:a16="http://schemas.microsoft.com/office/drawing/2014/main" id="{214C8C63-2465-2035-0D70-E2262A394778}"/>
              </a:ext>
            </a:extLst>
          </p:cNvPr>
          <p:cNvSpPr txBox="1"/>
          <p:nvPr/>
        </p:nvSpPr>
        <p:spPr>
          <a:xfrm>
            <a:off x="8043465" y="4572363"/>
            <a:ext cx="175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Tests</a:t>
            </a:r>
          </a:p>
        </p:txBody>
      </p:sp>
      <p:cxnSp>
        <p:nvCxnSpPr>
          <p:cNvPr id="1091" name="Connecteur droit 1090">
            <a:extLst>
              <a:ext uri="{FF2B5EF4-FFF2-40B4-BE49-F238E27FC236}">
                <a16:creationId xmlns:a16="http://schemas.microsoft.com/office/drawing/2014/main" id="{333BD590-A4A7-F9BB-932B-0D9A01719049}"/>
              </a:ext>
            </a:extLst>
          </p:cNvPr>
          <p:cNvCxnSpPr>
            <a:cxnSpLocks/>
          </p:cNvCxnSpPr>
          <p:nvPr/>
        </p:nvCxnSpPr>
        <p:spPr>
          <a:xfrm>
            <a:off x="8100572" y="4564796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47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7" grpId="0" animBg="1"/>
      <p:bldP spid="9" grpId="0"/>
      <p:bldP spid="11" grpId="0" animBg="1"/>
      <p:bldP spid="12" grpId="0"/>
      <p:bldP spid="42" grpId="0" animBg="1"/>
      <p:bldP spid="43" grpId="0"/>
      <p:bldP spid="51" grpId="0"/>
      <p:bldP spid="1052" grpId="0" animBg="1"/>
      <p:bldP spid="1053" grpId="0"/>
      <p:bldP spid="1054" grpId="0" animBg="1"/>
      <p:bldP spid="1055" grpId="0"/>
      <p:bldP spid="1056" grpId="0" animBg="1"/>
      <p:bldP spid="1057" grpId="0"/>
      <p:bldP spid="1061" grpId="0" animBg="1"/>
      <p:bldP spid="1062" grpId="0"/>
      <p:bldP spid="1089" grpId="0" animBg="1"/>
      <p:bldP spid="10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CB1">
            <a:alpha val="5803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580470" y="617415"/>
            <a:ext cx="233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Montserrat" panose="00000500000000000000" pitchFamily="2" charset="0"/>
              </a:rPr>
              <a:t>Difficultés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750ACDF-A0DF-7920-6255-099B20FB68B9}"/>
              </a:ext>
            </a:extLst>
          </p:cNvPr>
          <p:cNvCxnSpPr>
            <a:cxnSpLocks/>
          </p:cNvCxnSpPr>
          <p:nvPr/>
        </p:nvCxnSpPr>
        <p:spPr>
          <a:xfrm>
            <a:off x="708276" y="1155854"/>
            <a:ext cx="815724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B51BE78-73C4-B32A-87F8-BB7C4A9D1628}"/>
              </a:ext>
            </a:extLst>
          </p:cNvPr>
          <p:cNvSpPr/>
          <p:nvPr/>
        </p:nvSpPr>
        <p:spPr>
          <a:xfrm>
            <a:off x="947693" y="3135141"/>
            <a:ext cx="2830286" cy="235125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37051-E236-7A4C-9112-1AA4380A65BE}"/>
              </a:ext>
            </a:extLst>
          </p:cNvPr>
          <p:cNvSpPr txBox="1"/>
          <p:nvPr/>
        </p:nvSpPr>
        <p:spPr>
          <a:xfrm>
            <a:off x="1335787" y="4093018"/>
            <a:ext cx="2057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032B29"/>
                </a:solidFill>
                <a:latin typeface="Montserrat" pitchFamily="2" charset="0"/>
              </a:rPr>
              <a:t>Perte d’un membre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D6A8C3D-E630-F67D-F26E-EC0DB467687F}"/>
              </a:ext>
            </a:extLst>
          </p:cNvPr>
          <p:cNvSpPr/>
          <p:nvPr/>
        </p:nvSpPr>
        <p:spPr>
          <a:xfrm>
            <a:off x="4534955" y="3187895"/>
            <a:ext cx="2830286" cy="2298505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98A602-F1BF-0468-3A5B-AB8A4ACB855D}"/>
              </a:ext>
            </a:extLst>
          </p:cNvPr>
          <p:cNvSpPr txBox="1"/>
          <p:nvPr/>
        </p:nvSpPr>
        <p:spPr>
          <a:xfrm>
            <a:off x="4621844" y="4277683"/>
            <a:ext cx="264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Montserrat" pitchFamily="2" charset="0"/>
              </a:rPr>
              <a:t>Matériel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0DD10E7-1F45-0E68-792F-BFF6C6998C98}"/>
              </a:ext>
            </a:extLst>
          </p:cNvPr>
          <p:cNvSpPr/>
          <p:nvPr/>
        </p:nvSpPr>
        <p:spPr>
          <a:xfrm>
            <a:off x="8118433" y="3187895"/>
            <a:ext cx="2830286" cy="2298505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1F9F39-8A2E-74E8-C517-748E2AAA3F5A}"/>
              </a:ext>
            </a:extLst>
          </p:cNvPr>
          <p:cNvSpPr txBox="1"/>
          <p:nvPr/>
        </p:nvSpPr>
        <p:spPr>
          <a:xfrm>
            <a:off x="8210939" y="4027571"/>
            <a:ext cx="2645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032B29"/>
                </a:solidFill>
                <a:latin typeface="Montserrat" pitchFamily="2" charset="0"/>
              </a:rPr>
              <a:t>Gestion des tâches et </a:t>
            </a:r>
          </a:p>
          <a:p>
            <a:pPr algn="ctr"/>
            <a:r>
              <a:rPr lang="fr-FR" sz="2000" i="1" dirty="0">
                <a:solidFill>
                  <a:srgbClr val="032B29"/>
                </a:solidFill>
                <a:latin typeface="Montserrat" pitchFamily="2" charset="0"/>
              </a:rPr>
              <a:t>de l’organisation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856B110-AC46-F8C9-7751-B68E36270681}"/>
              </a:ext>
            </a:extLst>
          </p:cNvPr>
          <p:cNvSpPr/>
          <p:nvPr/>
        </p:nvSpPr>
        <p:spPr>
          <a:xfrm>
            <a:off x="1643987" y="2470938"/>
            <a:ext cx="1433915" cy="1433915"/>
          </a:xfrm>
          <a:prstGeom prst="ellipse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EBED9DB-BA35-614F-DF41-DFC479322A5A}"/>
              </a:ext>
            </a:extLst>
          </p:cNvPr>
          <p:cNvSpPr/>
          <p:nvPr/>
        </p:nvSpPr>
        <p:spPr>
          <a:xfrm>
            <a:off x="5231249" y="2470938"/>
            <a:ext cx="1433915" cy="1433915"/>
          </a:xfrm>
          <a:prstGeom prst="ellipse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8D766D8-CDA4-C325-B974-1BB8A35C0934}"/>
              </a:ext>
            </a:extLst>
          </p:cNvPr>
          <p:cNvSpPr/>
          <p:nvPr/>
        </p:nvSpPr>
        <p:spPr>
          <a:xfrm>
            <a:off x="8818511" y="2470937"/>
            <a:ext cx="1433915" cy="1433915"/>
          </a:xfrm>
          <a:prstGeom prst="ellipse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oogle Shape;11721;p81">
            <a:extLst>
              <a:ext uri="{FF2B5EF4-FFF2-40B4-BE49-F238E27FC236}">
                <a16:creationId xmlns:a16="http://schemas.microsoft.com/office/drawing/2014/main" id="{B7ED0F73-11A5-8B8F-13C4-D18C6D95834A}"/>
              </a:ext>
            </a:extLst>
          </p:cNvPr>
          <p:cNvGrpSpPr/>
          <p:nvPr/>
        </p:nvGrpSpPr>
        <p:grpSpPr>
          <a:xfrm>
            <a:off x="1939574" y="2820832"/>
            <a:ext cx="738510" cy="734124"/>
            <a:chOff x="3541011" y="3367320"/>
            <a:chExt cx="348256" cy="346188"/>
          </a:xfrm>
          <a:solidFill>
            <a:schemeClr val="bg1"/>
          </a:solidFill>
        </p:grpSpPr>
        <p:sp>
          <p:nvSpPr>
            <p:cNvPr id="25" name="Google Shape;11722;p81">
              <a:extLst>
                <a:ext uri="{FF2B5EF4-FFF2-40B4-BE49-F238E27FC236}">
                  <a16:creationId xmlns:a16="http://schemas.microsoft.com/office/drawing/2014/main" id="{E2766775-0D84-502D-BEC1-11684A09BE46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723;p81">
              <a:extLst>
                <a:ext uri="{FF2B5EF4-FFF2-40B4-BE49-F238E27FC236}">
                  <a16:creationId xmlns:a16="http://schemas.microsoft.com/office/drawing/2014/main" id="{090C2D2D-DB11-5440-5942-645123D4FCF8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24;p81">
              <a:extLst>
                <a:ext uri="{FF2B5EF4-FFF2-40B4-BE49-F238E27FC236}">
                  <a16:creationId xmlns:a16="http://schemas.microsoft.com/office/drawing/2014/main" id="{DA4BCC24-6B41-BAE5-67DA-1F35DB9C489A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725;p81">
              <a:extLst>
                <a:ext uri="{FF2B5EF4-FFF2-40B4-BE49-F238E27FC236}">
                  <a16:creationId xmlns:a16="http://schemas.microsoft.com/office/drawing/2014/main" id="{D94504CD-41A5-3463-6F74-BA79DE76A97D}"/>
                </a:ext>
              </a:extLst>
            </p:cNvPr>
            <p:cNvSpPr/>
            <p:nvPr/>
          </p:nvSpPr>
          <p:spPr>
            <a:xfrm>
              <a:off x="3773670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10491;p79">
            <a:extLst>
              <a:ext uri="{FF2B5EF4-FFF2-40B4-BE49-F238E27FC236}">
                <a16:creationId xmlns:a16="http://schemas.microsoft.com/office/drawing/2014/main" id="{0E1BA756-DF26-A0B3-070C-B4ACD2F9DB6B}"/>
              </a:ext>
            </a:extLst>
          </p:cNvPr>
          <p:cNvGrpSpPr/>
          <p:nvPr/>
        </p:nvGrpSpPr>
        <p:grpSpPr>
          <a:xfrm>
            <a:off x="5533691" y="2801609"/>
            <a:ext cx="829032" cy="828181"/>
            <a:chOff x="2497275" y="2744159"/>
            <a:chExt cx="370930" cy="370549"/>
          </a:xfrm>
          <a:solidFill>
            <a:schemeClr val="bg1"/>
          </a:solidFill>
        </p:grpSpPr>
        <p:sp>
          <p:nvSpPr>
            <p:cNvPr id="30" name="Google Shape;10492;p79">
              <a:extLst>
                <a:ext uri="{FF2B5EF4-FFF2-40B4-BE49-F238E27FC236}">
                  <a16:creationId xmlns:a16="http://schemas.microsoft.com/office/drawing/2014/main" id="{5B934B2A-AFBF-A12C-9D60-BBE678C3C54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93;p79">
              <a:extLst>
                <a:ext uri="{FF2B5EF4-FFF2-40B4-BE49-F238E27FC236}">
                  <a16:creationId xmlns:a16="http://schemas.microsoft.com/office/drawing/2014/main" id="{F71A0E95-80B8-3521-DB8C-1F28C188BF17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94;p79">
              <a:extLst>
                <a:ext uri="{FF2B5EF4-FFF2-40B4-BE49-F238E27FC236}">
                  <a16:creationId xmlns:a16="http://schemas.microsoft.com/office/drawing/2014/main" id="{C98BFE60-57AF-8BF2-0691-C9F3C4C1E0FA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95;p79">
              <a:extLst>
                <a:ext uri="{FF2B5EF4-FFF2-40B4-BE49-F238E27FC236}">
                  <a16:creationId xmlns:a16="http://schemas.microsoft.com/office/drawing/2014/main" id="{94140CAF-9A90-592B-A372-6036D4161C33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96;p79">
              <a:extLst>
                <a:ext uri="{FF2B5EF4-FFF2-40B4-BE49-F238E27FC236}">
                  <a16:creationId xmlns:a16="http://schemas.microsoft.com/office/drawing/2014/main" id="{458181DB-5E31-EE08-93A5-1CE863E3E55F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97;p79">
              <a:extLst>
                <a:ext uri="{FF2B5EF4-FFF2-40B4-BE49-F238E27FC236}">
                  <a16:creationId xmlns:a16="http://schemas.microsoft.com/office/drawing/2014/main" id="{A000CE7E-8792-0718-CA05-E8484D32D5F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250;p81">
            <a:extLst>
              <a:ext uri="{FF2B5EF4-FFF2-40B4-BE49-F238E27FC236}">
                <a16:creationId xmlns:a16="http://schemas.microsoft.com/office/drawing/2014/main" id="{EF449F61-D492-2028-6F62-495508019B8D}"/>
              </a:ext>
            </a:extLst>
          </p:cNvPr>
          <p:cNvGrpSpPr/>
          <p:nvPr/>
        </p:nvGrpSpPr>
        <p:grpSpPr>
          <a:xfrm>
            <a:off x="9242745" y="2762024"/>
            <a:ext cx="581661" cy="809338"/>
            <a:chOff x="910723" y="1508212"/>
            <a:chExt cx="251660" cy="350166"/>
          </a:xfrm>
          <a:solidFill>
            <a:schemeClr val="bg1"/>
          </a:solidFill>
        </p:grpSpPr>
        <p:sp>
          <p:nvSpPr>
            <p:cNvPr id="37" name="Google Shape;11251;p81">
              <a:extLst>
                <a:ext uri="{FF2B5EF4-FFF2-40B4-BE49-F238E27FC236}">
                  <a16:creationId xmlns:a16="http://schemas.microsoft.com/office/drawing/2014/main" id="{4CB0836C-C145-0BDE-16A5-01BA91494CDE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52;p81">
              <a:extLst>
                <a:ext uri="{FF2B5EF4-FFF2-40B4-BE49-F238E27FC236}">
                  <a16:creationId xmlns:a16="http://schemas.microsoft.com/office/drawing/2014/main" id="{04A6E0F6-FB35-75F0-00EF-278C74833F78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53;p81">
              <a:extLst>
                <a:ext uri="{FF2B5EF4-FFF2-40B4-BE49-F238E27FC236}">
                  <a16:creationId xmlns:a16="http://schemas.microsoft.com/office/drawing/2014/main" id="{2A56A4A3-4423-B8DF-1A4E-ED7CB50CB879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54;p81">
              <a:extLst>
                <a:ext uri="{FF2B5EF4-FFF2-40B4-BE49-F238E27FC236}">
                  <a16:creationId xmlns:a16="http://schemas.microsoft.com/office/drawing/2014/main" id="{CD67F0AD-5927-0DBF-DF33-DD9B37C1BEA7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55;p81">
              <a:extLst>
                <a:ext uri="{FF2B5EF4-FFF2-40B4-BE49-F238E27FC236}">
                  <a16:creationId xmlns:a16="http://schemas.microsoft.com/office/drawing/2014/main" id="{22E94C1E-1E2F-8AC3-7C1C-586359F48ED1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256;p81">
              <a:extLst>
                <a:ext uri="{FF2B5EF4-FFF2-40B4-BE49-F238E27FC236}">
                  <a16:creationId xmlns:a16="http://schemas.microsoft.com/office/drawing/2014/main" id="{1B70E01D-2F02-9DD0-B47B-0D2CB01F57A5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257;p81">
              <a:extLst>
                <a:ext uri="{FF2B5EF4-FFF2-40B4-BE49-F238E27FC236}">
                  <a16:creationId xmlns:a16="http://schemas.microsoft.com/office/drawing/2014/main" id="{15D3C721-84F6-F055-D3EC-3CD13FFE462B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258;p81">
              <a:extLst>
                <a:ext uri="{FF2B5EF4-FFF2-40B4-BE49-F238E27FC236}">
                  <a16:creationId xmlns:a16="http://schemas.microsoft.com/office/drawing/2014/main" id="{44DD4918-3E3E-8834-BAB5-5D1C6E74A0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59;p81">
              <a:extLst>
                <a:ext uri="{FF2B5EF4-FFF2-40B4-BE49-F238E27FC236}">
                  <a16:creationId xmlns:a16="http://schemas.microsoft.com/office/drawing/2014/main" id="{718A1650-64CB-7190-EC70-D76BD046083E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60;p81">
              <a:extLst>
                <a:ext uri="{FF2B5EF4-FFF2-40B4-BE49-F238E27FC236}">
                  <a16:creationId xmlns:a16="http://schemas.microsoft.com/office/drawing/2014/main" id="{BE162E9F-E354-A348-EF5D-B200E2F11F4B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61;p81">
              <a:extLst>
                <a:ext uri="{FF2B5EF4-FFF2-40B4-BE49-F238E27FC236}">
                  <a16:creationId xmlns:a16="http://schemas.microsoft.com/office/drawing/2014/main" id="{475A10DC-3665-CA98-2CD2-0F4D73059AA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262;p81">
              <a:extLst>
                <a:ext uri="{FF2B5EF4-FFF2-40B4-BE49-F238E27FC236}">
                  <a16:creationId xmlns:a16="http://schemas.microsoft.com/office/drawing/2014/main" id="{D8839E75-7C87-9F15-CCC5-72E719BAA808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63;p81">
              <a:extLst>
                <a:ext uri="{FF2B5EF4-FFF2-40B4-BE49-F238E27FC236}">
                  <a16:creationId xmlns:a16="http://schemas.microsoft.com/office/drawing/2014/main" id="{1DC36BA9-9F51-B964-BD0A-ED96A1CA1F04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64;p81">
              <a:extLst>
                <a:ext uri="{FF2B5EF4-FFF2-40B4-BE49-F238E27FC236}">
                  <a16:creationId xmlns:a16="http://schemas.microsoft.com/office/drawing/2014/main" id="{64B10447-1A2A-FD2D-691A-D582D047780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65;p81">
              <a:extLst>
                <a:ext uri="{FF2B5EF4-FFF2-40B4-BE49-F238E27FC236}">
                  <a16:creationId xmlns:a16="http://schemas.microsoft.com/office/drawing/2014/main" id="{D4A47E3E-D0F9-1558-AAC6-6495BFA5CF31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66;p81">
              <a:extLst>
                <a:ext uri="{FF2B5EF4-FFF2-40B4-BE49-F238E27FC236}">
                  <a16:creationId xmlns:a16="http://schemas.microsoft.com/office/drawing/2014/main" id="{ACB2B1F8-64E5-7577-F07F-13F6E03DDD2F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67;p81">
              <a:extLst>
                <a:ext uri="{FF2B5EF4-FFF2-40B4-BE49-F238E27FC236}">
                  <a16:creationId xmlns:a16="http://schemas.microsoft.com/office/drawing/2014/main" id="{C8B068B2-3167-5BED-0DDA-5B8B6EE82A40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451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5" grpId="0" animBg="1"/>
      <p:bldP spid="17" grpId="0"/>
      <p:bldP spid="18" grpId="0" animBg="1"/>
      <p:bldP spid="20" grpId="0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F38DD2B-8C9A-77E8-6518-5218F7EAC69B}"/>
              </a:ext>
            </a:extLst>
          </p:cNvPr>
          <p:cNvSpPr/>
          <p:nvPr/>
        </p:nvSpPr>
        <p:spPr>
          <a:xfrm>
            <a:off x="947693" y="3135141"/>
            <a:ext cx="2830286" cy="235125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580470" y="617415"/>
            <a:ext cx="300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Améliorations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750ACDF-A0DF-7920-6255-099B20FB68B9}"/>
              </a:ext>
            </a:extLst>
          </p:cNvPr>
          <p:cNvCxnSpPr>
            <a:cxnSpLocks/>
          </p:cNvCxnSpPr>
          <p:nvPr/>
        </p:nvCxnSpPr>
        <p:spPr>
          <a:xfrm>
            <a:off x="708276" y="1155854"/>
            <a:ext cx="1097078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37051-E236-7A4C-9112-1AA4380A65BE}"/>
              </a:ext>
            </a:extLst>
          </p:cNvPr>
          <p:cNvSpPr txBox="1"/>
          <p:nvPr/>
        </p:nvSpPr>
        <p:spPr>
          <a:xfrm>
            <a:off x="1327715" y="3753319"/>
            <a:ext cx="2066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032B29"/>
                </a:solidFill>
                <a:latin typeface="Montserrat" pitchFamily="2" charset="0"/>
              </a:rPr>
              <a:t>Intégrationd’assisants</a:t>
            </a:r>
          </a:p>
          <a:p>
            <a:pPr algn="ctr"/>
            <a:r>
              <a:rPr lang="fr-FR" sz="2400" i="1" dirty="0">
                <a:solidFill>
                  <a:srgbClr val="032B29"/>
                </a:solidFill>
                <a:latin typeface="Montserrat" pitchFamily="2" charset="0"/>
              </a:rPr>
              <a:t> </a:t>
            </a:r>
            <a:r>
              <a:rPr lang="fr-FR" sz="1600" i="1" dirty="0">
                <a:solidFill>
                  <a:srgbClr val="032B29"/>
                </a:solidFill>
                <a:latin typeface="Montserrat" pitchFamily="2" charset="0"/>
              </a:rPr>
              <a:t>(Google Home, Alexa…)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D6A8C3D-E630-F67D-F26E-EC0DB467687F}"/>
              </a:ext>
            </a:extLst>
          </p:cNvPr>
          <p:cNvSpPr/>
          <p:nvPr/>
        </p:nvSpPr>
        <p:spPr>
          <a:xfrm>
            <a:off x="4534955" y="3135141"/>
            <a:ext cx="2830286" cy="2351259"/>
          </a:xfrm>
          <a:prstGeom prst="roundRect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98A602-F1BF-0468-3A5B-AB8A4ACB855D}"/>
              </a:ext>
            </a:extLst>
          </p:cNvPr>
          <p:cNvSpPr txBox="1"/>
          <p:nvPr/>
        </p:nvSpPr>
        <p:spPr>
          <a:xfrm>
            <a:off x="4625569" y="3753319"/>
            <a:ext cx="264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Montserrat" pitchFamily="2" charset="0"/>
              </a:rPr>
              <a:t>Son et éclairage du Hub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0DD10E7-1F45-0E68-792F-BFF6C6998C98}"/>
              </a:ext>
            </a:extLst>
          </p:cNvPr>
          <p:cNvSpPr/>
          <p:nvPr/>
        </p:nvSpPr>
        <p:spPr>
          <a:xfrm>
            <a:off x="8118433" y="3135141"/>
            <a:ext cx="2830286" cy="235125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1F9F39-8A2E-74E8-C517-748E2AAA3F5A}"/>
              </a:ext>
            </a:extLst>
          </p:cNvPr>
          <p:cNvSpPr txBox="1"/>
          <p:nvPr/>
        </p:nvSpPr>
        <p:spPr>
          <a:xfrm>
            <a:off x="8219011" y="4122651"/>
            <a:ext cx="264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032B29"/>
                </a:solidFill>
                <a:latin typeface="Montserrat" pitchFamily="2" charset="0"/>
              </a:rPr>
              <a:t>Création de nouveaux objets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856B110-AC46-F8C9-7751-B68E36270681}"/>
              </a:ext>
            </a:extLst>
          </p:cNvPr>
          <p:cNvSpPr/>
          <p:nvPr/>
        </p:nvSpPr>
        <p:spPr>
          <a:xfrm>
            <a:off x="1642542" y="2319404"/>
            <a:ext cx="1433915" cy="1433915"/>
          </a:xfrm>
          <a:prstGeom prst="ellipse">
            <a:avLst/>
          </a:prstGeom>
          <a:solidFill>
            <a:srgbClr val="71CC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EBED9DB-BA35-614F-DF41-DFC479322A5A}"/>
              </a:ext>
            </a:extLst>
          </p:cNvPr>
          <p:cNvSpPr/>
          <p:nvPr/>
        </p:nvSpPr>
        <p:spPr>
          <a:xfrm>
            <a:off x="5240926" y="2324094"/>
            <a:ext cx="1433915" cy="1433915"/>
          </a:xfrm>
          <a:prstGeom prst="ellipse">
            <a:avLst/>
          </a:prstGeom>
          <a:solidFill>
            <a:srgbClr val="71CC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8D766D8-CDA4-C325-B974-1BB8A35C0934}"/>
              </a:ext>
            </a:extLst>
          </p:cNvPr>
          <p:cNvSpPr/>
          <p:nvPr/>
        </p:nvSpPr>
        <p:spPr>
          <a:xfrm>
            <a:off x="8812752" y="2319404"/>
            <a:ext cx="1433915" cy="1433915"/>
          </a:xfrm>
          <a:prstGeom prst="ellipse">
            <a:avLst/>
          </a:prstGeom>
          <a:solidFill>
            <a:srgbClr val="71CC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oogle Shape;12980;p83">
            <a:extLst>
              <a:ext uri="{FF2B5EF4-FFF2-40B4-BE49-F238E27FC236}">
                <a16:creationId xmlns:a16="http://schemas.microsoft.com/office/drawing/2014/main" id="{D6CB254F-D4DC-5CE2-3069-9EE6C9C771B8}"/>
              </a:ext>
            </a:extLst>
          </p:cNvPr>
          <p:cNvGrpSpPr/>
          <p:nvPr/>
        </p:nvGrpSpPr>
        <p:grpSpPr>
          <a:xfrm>
            <a:off x="2017260" y="2536140"/>
            <a:ext cx="684478" cy="894933"/>
            <a:chOff x="1367060" y="2422129"/>
            <a:chExt cx="269261" cy="352050"/>
          </a:xfrm>
          <a:solidFill>
            <a:schemeClr val="bg1"/>
          </a:solidFill>
        </p:grpSpPr>
        <p:sp>
          <p:nvSpPr>
            <p:cNvPr id="7" name="Google Shape;12981;p83">
              <a:extLst>
                <a:ext uri="{FF2B5EF4-FFF2-40B4-BE49-F238E27FC236}">
                  <a16:creationId xmlns:a16="http://schemas.microsoft.com/office/drawing/2014/main" id="{C9AC58F6-F992-DE21-DB23-09FC94C0D2C1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82;p83">
              <a:extLst>
                <a:ext uri="{FF2B5EF4-FFF2-40B4-BE49-F238E27FC236}">
                  <a16:creationId xmlns:a16="http://schemas.microsoft.com/office/drawing/2014/main" id="{3640BB0D-72B0-9F5C-A2A7-F33A0F3D05E5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83;p83">
              <a:extLst>
                <a:ext uri="{FF2B5EF4-FFF2-40B4-BE49-F238E27FC236}">
                  <a16:creationId xmlns:a16="http://schemas.microsoft.com/office/drawing/2014/main" id="{0116A8D5-0FFE-5188-CB7B-AC518870D4F4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4;p83">
              <a:extLst>
                <a:ext uri="{FF2B5EF4-FFF2-40B4-BE49-F238E27FC236}">
                  <a16:creationId xmlns:a16="http://schemas.microsoft.com/office/drawing/2014/main" id="{1AB5A9FD-F847-49F8-602E-4BE385FB9FB2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5;p83">
              <a:extLst>
                <a:ext uri="{FF2B5EF4-FFF2-40B4-BE49-F238E27FC236}">
                  <a16:creationId xmlns:a16="http://schemas.microsoft.com/office/drawing/2014/main" id="{D9F9CB8A-D1F6-EF29-8DAE-EEF9DBDA3DD4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6;p83">
              <a:extLst>
                <a:ext uri="{FF2B5EF4-FFF2-40B4-BE49-F238E27FC236}">
                  <a16:creationId xmlns:a16="http://schemas.microsoft.com/office/drawing/2014/main" id="{8B6AD882-4764-AE23-652E-C093E9353F1C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7;p83">
              <a:extLst>
                <a:ext uri="{FF2B5EF4-FFF2-40B4-BE49-F238E27FC236}">
                  <a16:creationId xmlns:a16="http://schemas.microsoft.com/office/drawing/2014/main" id="{C5855374-93F7-013F-E816-13BA79C6DD5B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88;p83">
              <a:extLst>
                <a:ext uri="{FF2B5EF4-FFF2-40B4-BE49-F238E27FC236}">
                  <a16:creationId xmlns:a16="http://schemas.microsoft.com/office/drawing/2014/main" id="{EBC69179-38F5-2D51-045B-EC8E347152BE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9;p83">
              <a:extLst>
                <a:ext uri="{FF2B5EF4-FFF2-40B4-BE49-F238E27FC236}">
                  <a16:creationId xmlns:a16="http://schemas.microsoft.com/office/drawing/2014/main" id="{75797E1E-3E4D-D00C-EF8E-69F89ABA5275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90;p83">
              <a:extLst>
                <a:ext uri="{FF2B5EF4-FFF2-40B4-BE49-F238E27FC236}">
                  <a16:creationId xmlns:a16="http://schemas.microsoft.com/office/drawing/2014/main" id="{1D763604-C032-AB84-8A70-DA042C58A2C3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91;p83">
              <a:extLst>
                <a:ext uri="{FF2B5EF4-FFF2-40B4-BE49-F238E27FC236}">
                  <a16:creationId xmlns:a16="http://schemas.microsoft.com/office/drawing/2014/main" id="{A74AA827-4FF4-9BEB-8F56-10BFF9F9979F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92;p83">
              <a:extLst>
                <a:ext uri="{FF2B5EF4-FFF2-40B4-BE49-F238E27FC236}">
                  <a16:creationId xmlns:a16="http://schemas.microsoft.com/office/drawing/2014/main" id="{E1E7E8E8-2968-B4B3-327C-21E5B83077AB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93;p83">
              <a:extLst>
                <a:ext uri="{FF2B5EF4-FFF2-40B4-BE49-F238E27FC236}">
                  <a16:creationId xmlns:a16="http://schemas.microsoft.com/office/drawing/2014/main" id="{18D2A89F-7B22-0EC8-9964-65A5DF951D77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94;p83">
              <a:extLst>
                <a:ext uri="{FF2B5EF4-FFF2-40B4-BE49-F238E27FC236}">
                  <a16:creationId xmlns:a16="http://schemas.microsoft.com/office/drawing/2014/main" id="{FA78E3EA-DE27-836D-7778-139B058F896C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312;p83">
            <a:extLst>
              <a:ext uri="{FF2B5EF4-FFF2-40B4-BE49-F238E27FC236}">
                <a16:creationId xmlns:a16="http://schemas.microsoft.com/office/drawing/2014/main" id="{234F3EE1-9590-2AC6-FE07-EF418F2F48E5}"/>
              </a:ext>
            </a:extLst>
          </p:cNvPr>
          <p:cNvGrpSpPr/>
          <p:nvPr/>
        </p:nvGrpSpPr>
        <p:grpSpPr>
          <a:xfrm>
            <a:off x="5674209" y="2669624"/>
            <a:ext cx="546550" cy="594129"/>
            <a:chOff x="5964227" y="3858701"/>
            <a:chExt cx="283743" cy="308444"/>
          </a:xfrm>
          <a:solidFill>
            <a:schemeClr val="bg1"/>
          </a:solidFill>
        </p:grpSpPr>
        <p:sp>
          <p:nvSpPr>
            <p:cNvPr id="31" name="Google Shape;13313;p83">
              <a:extLst>
                <a:ext uri="{FF2B5EF4-FFF2-40B4-BE49-F238E27FC236}">
                  <a16:creationId xmlns:a16="http://schemas.microsoft.com/office/drawing/2014/main" id="{8FAF356B-28F5-AF70-048E-EDCA1AF53EEF}"/>
                </a:ext>
              </a:extLst>
            </p:cNvPr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14;p83">
              <a:extLst>
                <a:ext uri="{FF2B5EF4-FFF2-40B4-BE49-F238E27FC236}">
                  <a16:creationId xmlns:a16="http://schemas.microsoft.com/office/drawing/2014/main" id="{D20E69B7-12EF-379B-07D8-4090D3ECC546}"/>
                </a:ext>
              </a:extLst>
            </p:cNvPr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15;p83">
              <a:extLst>
                <a:ext uri="{FF2B5EF4-FFF2-40B4-BE49-F238E27FC236}">
                  <a16:creationId xmlns:a16="http://schemas.microsoft.com/office/drawing/2014/main" id="{265974D6-AF1D-A4C8-5CA0-8D0594EC5290}"/>
                </a:ext>
              </a:extLst>
            </p:cNvPr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16;p83">
              <a:extLst>
                <a:ext uri="{FF2B5EF4-FFF2-40B4-BE49-F238E27FC236}">
                  <a16:creationId xmlns:a16="http://schemas.microsoft.com/office/drawing/2014/main" id="{50A70F78-249C-D8C3-0209-636C5C6A5930}"/>
                </a:ext>
              </a:extLst>
            </p:cNvPr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3177;p83">
            <a:extLst>
              <a:ext uri="{FF2B5EF4-FFF2-40B4-BE49-F238E27FC236}">
                <a16:creationId xmlns:a16="http://schemas.microsoft.com/office/drawing/2014/main" id="{21817516-C505-91F7-E1C1-C526A73AB065}"/>
              </a:ext>
            </a:extLst>
          </p:cNvPr>
          <p:cNvGrpSpPr/>
          <p:nvPr/>
        </p:nvGrpSpPr>
        <p:grpSpPr>
          <a:xfrm>
            <a:off x="9189036" y="2679611"/>
            <a:ext cx="677562" cy="713499"/>
            <a:chOff x="862283" y="4274771"/>
            <a:chExt cx="341204" cy="359301"/>
          </a:xfrm>
          <a:solidFill>
            <a:schemeClr val="bg1"/>
          </a:solidFill>
        </p:grpSpPr>
        <p:sp>
          <p:nvSpPr>
            <p:cNvPr id="36" name="Google Shape;13178;p83">
              <a:extLst>
                <a:ext uri="{FF2B5EF4-FFF2-40B4-BE49-F238E27FC236}">
                  <a16:creationId xmlns:a16="http://schemas.microsoft.com/office/drawing/2014/main" id="{3F285828-5239-5BD1-C907-8FB97147FDC7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179;p83">
              <a:extLst>
                <a:ext uri="{FF2B5EF4-FFF2-40B4-BE49-F238E27FC236}">
                  <a16:creationId xmlns:a16="http://schemas.microsoft.com/office/drawing/2014/main" id="{6B765EE2-D039-D1DE-62EF-69A83490115D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80;p83">
              <a:extLst>
                <a:ext uri="{FF2B5EF4-FFF2-40B4-BE49-F238E27FC236}">
                  <a16:creationId xmlns:a16="http://schemas.microsoft.com/office/drawing/2014/main" id="{C80D767E-AD4D-6A9A-098F-D09098769CCD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6501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/>
      <p:bldP spid="15" grpId="0" animBg="1"/>
      <p:bldP spid="17" grpId="0"/>
      <p:bldP spid="18" grpId="0" animBg="1"/>
      <p:bldP spid="20" grpId="0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mur, texte, intérieur, vase&#10;&#10;Description générée automatiquement">
            <a:extLst>
              <a:ext uri="{FF2B5EF4-FFF2-40B4-BE49-F238E27FC236}">
                <a16:creationId xmlns:a16="http://schemas.microsoft.com/office/drawing/2014/main" id="{13D3F29C-FA4B-E969-59D6-F31F47A8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9FFEEE0-2F83-2B4D-407B-305B2599FE19}"/>
              </a:ext>
            </a:extLst>
          </p:cNvPr>
          <p:cNvSpPr/>
          <p:nvPr/>
        </p:nvSpPr>
        <p:spPr>
          <a:xfrm>
            <a:off x="-516064" y="-290286"/>
            <a:ext cx="13216064" cy="7434036"/>
          </a:xfrm>
          <a:prstGeom prst="roundRect">
            <a:avLst/>
          </a:prstGeom>
          <a:solidFill>
            <a:srgbClr val="03775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84422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2FEF7"/>
                </a:solidFill>
                <a:latin typeface="Montserrat" pitchFamily="2" charset="0"/>
              </a:rPr>
              <a:t>Une suite ?</a:t>
            </a:r>
            <a:endParaRPr lang="fr-FR" sz="3200" b="1" dirty="0">
              <a:solidFill>
                <a:srgbClr val="E2FEF7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1BE4165-140A-21F1-6CD1-F002CAF1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327" y="4583892"/>
            <a:ext cx="1838687" cy="1838687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16A130-F3F2-1972-B5B4-4BBEB38D8644}"/>
              </a:ext>
            </a:extLst>
          </p:cNvPr>
          <p:cNvSpPr txBox="1"/>
          <p:nvPr/>
        </p:nvSpPr>
        <p:spPr>
          <a:xfrm>
            <a:off x="5520457" y="3400074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Google Home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95D261-7506-0716-45F1-CD195D81B192}"/>
              </a:ext>
            </a:extLst>
          </p:cNvPr>
          <p:cNvCxnSpPr/>
          <p:nvPr/>
        </p:nvCxnSpPr>
        <p:spPr>
          <a:xfrm>
            <a:off x="5635775" y="3839837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DC5803-82DC-AD1D-1CE2-68FCC5D6E075}"/>
              </a:ext>
            </a:extLst>
          </p:cNvPr>
          <p:cNvSpPr txBox="1"/>
          <p:nvPr/>
        </p:nvSpPr>
        <p:spPr>
          <a:xfrm>
            <a:off x="5520457" y="3973787"/>
            <a:ext cx="454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Montserrat" pitchFamily="2" charset="0"/>
              </a:rPr>
              <a:t>Assistant vocal pouvant être configuré pour réaliser des tâches par commandes vocal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3D6109-8FF6-D4A1-DFFE-A5D560ED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17" y="891826"/>
            <a:ext cx="3573299" cy="3573299"/>
          </a:xfrm>
          <a:prstGeom prst="rect">
            <a:avLst/>
          </a:prstGeom>
        </p:spPr>
      </p:pic>
      <p:pic>
        <p:nvPicPr>
          <p:cNvPr id="8" name="Picture 2" descr="Comment se présente le dispositif Voltalis Connect ? - Voltalis">
            <a:extLst>
              <a:ext uri="{FF2B5EF4-FFF2-40B4-BE49-F238E27FC236}">
                <a16:creationId xmlns:a16="http://schemas.microsoft.com/office/drawing/2014/main" id="{50C3A9FF-C58B-C5E9-743E-765C75A95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9702" r="22037" b="10487"/>
          <a:stretch/>
        </p:blipFill>
        <p:spPr bwMode="auto">
          <a:xfrm>
            <a:off x="1317091" y="-5266422"/>
            <a:ext cx="2401555" cy="33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1626529" y="5425061"/>
            <a:ext cx="1295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145,00 €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63A022-5D6F-43ED-10EB-661278583EBA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</p:spTree>
    <p:extLst>
      <p:ext uri="{BB962C8B-B14F-4D97-AF65-F5344CB8AC3E}">
        <p14:creationId xmlns:p14="http://schemas.microsoft.com/office/powerpoint/2010/main" val="164214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pic>
        <p:nvPicPr>
          <p:cNvPr id="1026" name="Picture 2" descr="Comment se présente le dispositif Voltalis Connect ? - Voltalis">
            <a:extLst>
              <a:ext uri="{FF2B5EF4-FFF2-40B4-BE49-F238E27FC236}">
                <a16:creationId xmlns:a16="http://schemas.microsoft.com/office/drawing/2014/main" id="{DA662E13-6354-71A9-77F7-DD9A19FEA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9702" r="22037" b="10487"/>
          <a:stretch/>
        </p:blipFill>
        <p:spPr bwMode="auto">
          <a:xfrm>
            <a:off x="1343855" y="954081"/>
            <a:ext cx="2401555" cy="33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56B97F-0FA6-889B-800B-F703CC8E8F7B}"/>
              </a:ext>
            </a:extLst>
          </p:cNvPr>
          <p:cNvSpPr txBox="1"/>
          <p:nvPr/>
        </p:nvSpPr>
        <p:spPr>
          <a:xfrm>
            <a:off x="9691635" y="6448838"/>
            <a:ext cx="2944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5AC85"/>
                </a:solidFill>
                <a:latin typeface="Montserrat" pitchFamily="2" charset="0"/>
              </a:rPr>
              <a:t>* sous réserve d’éligibilité</a:t>
            </a:r>
            <a:endParaRPr lang="fr-FR" sz="1200" i="1" dirty="0">
              <a:solidFill>
                <a:srgbClr val="05AC8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DF89C9-F658-0A90-3176-6E323E998DFA}"/>
              </a:ext>
            </a:extLst>
          </p:cNvPr>
          <p:cNvSpPr txBox="1"/>
          <p:nvPr/>
        </p:nvSpPr>
        <p:spPr>
          <a:xfrm>
            <a:off x="5520457" y="3400074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Thermostat connecté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5478D48-2D34-30C5-659B-0C502E787833}"/>
              </a:ext>
            </a:extLst>
          </p:cNvPr>
          <p:cNvCxnSpPr/>
          <p:nvPr/>
        </p:nvCxnSpPr>
        <p:spPr>
          <a:xfrm>
            <a:off x="5635775" y="3839837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E40F0A1-E347-88A4-FC70-4E513FFCF84D}"/>
              </a:ext>
            </a:extLst>
          </p:cNvPr>
          <p:cNvSpPr txBox="1"/>
          <p:nvPr/>
        </p:nvSpPr>
        <p:spPr>
          <a:xfrm>
            <a:off x="5520457" y="3973787"/>
            <a:ext cx="4541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Montserrat" pitchFamily="2" charset="0"/>
              </a:rPr>
              <a:t>Voltalis</a:t>
            </a:r>
            <a:r>
              <a:rPr lang="fr-FR" sz="1600" dirty="0">
                <a:latin typeface="Montserrat" pitchFamily="2" charset="0"/>
              </a:rPr>
              <a:t> est un dispositif innovant pour les foyers chauffés à l’électricité, optimisant en temps réel la consommation de chauffage via un thermostat connecté. Il aide à éviter les déséquilibres du réseau électrique, réduit les risques de coupures, et permet des économies d'énergie tout en améliorant le confort des utilisateurs.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B4E35C5-E8E2-13EF-4D1B-E7F22EEC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6" y="-5057316"/>
            <a:ext cx="3810000" cy="381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EBA8913-8AC1-AF60-98A9-691AF855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91" y="4890371"/>
            <a:ext cx="1414955" cy="141495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E121C9-BE77-D0EA-0FDD-E046DC3D3FC7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1718116" y="5433530"/>
            <a:ext cx="1111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Gratuit *</a:t>
            </a:r>
          </a:p>
        </p:txBody>
      </p:sp>
    </p:spTree>
    <p:extLst>
      <p:ext uri="{BB962C8B-B14F-4D97-AF65-F5344CB8AC3E}">
        <p14:creationId xmlns:p14="http://schemas.microsoft.com/office/powerpoint/2010/main" val="20433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C7B2746-E27F-904A-EB93-F45879AD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3" y="717927"/>
            <a:ext cx="3810000" cy="381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20FB25-6127-20E1-EBCC-43A33DBECCDA}"/>
              </a:ext>
            </a:extLst>
          </p:cNvPr>
          <p:cNvSpPr txBox="1"/>
          <p:nvPr/>
        </p:nvSpPr>
        <p:spPr>
          <a:xfrm>
            <a:off x="5520457" y="3400074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Home Assistant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CF9214F-872C-996C-5040-A8E1E481232D}"/>
              </a:ext>
            </a:extLst>
          </p:cNvPr>
          <p:cNvCxnSpPr/>
          <p:nvPr/>
        </p:nvCxnSpPr>
        <p:spPr>
          <a:xfrm>
            <a:off x="5635775" y="3839837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F60BF3-73FA-F0C9-CDD5-9C9C2A2A5C6A}"/>
              </a:ext>
            </a:extLst>
          </p:cNvPr>
          <p:cNvSpPr txBox="1"/>
          <p:nvPr/>
        </p:nvSpPr>
        <p:spPr>
          <a:xfrm>
            <a:off x="5520457" y="3973787"/>
            <a:ext cx="45414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kern="12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Home Assistant est un logiciel libre de domotique, focalisé sur le contrôle local et la confidentialité, permettant de gérer divers appareils électriques via un serveur central.</a:t>
            </a:r>
            <a:endParaRPr lang="fr-FR" sz="1600" dirty="0">
              <a:effectLst/>
            </a:endParaRPr>
          </a:p>
          <a:p>
            <a:endParaRPr lang="fr-FR" sz="1600" dirty="0">
              <a:latin typeface="Montserrat" pitchFamily="2" charset="0"/>
            </a:endParaRPr>
          </a:p>
        </p:txBody>
      </p:sp>
      <p:pic>
        <p:nvPicPr>
          <p:cNvPr id="16" name="Picture 2" descr="Comment se présente le dispositif Voltalis Connect ? - Voltalis">
            <a:extLst>
              <a:ext uri="{FF2B5EF4-FFF2-40B4-BE49-F238E27FC236}">
                <a16:creationId xmlns:a16="http://schemas.microsoft.com/office/drawing/2014/main" id="{2ED03BF7-D187-2901-0F10-437D32A52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9702" r="22037" b="10487"/>
          <a:stretch/>
        </p:blipFill>
        <p:spPr bwMode="auto">
          <a:xfrm>
            <a:off x="1734875" y="4935344"/>
            <a:ext cx="952991" cy="133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1001598" y="5433935"/>
            <a:ext cx="254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Open - source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5513DB-58B6-7D37-7BBE-E054B6860824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</p:spTree>
    <p:extLst>
      <p:ext uri="{BB962C8B-B14F-4D97-AF65-F5344CB8AC3E}">
        <p14:creationId xmlns:p14="http://schemas.microsoft.com/office/powerpoint/2010/main" val="159385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107376E-B52D-83D4-AB3F-91847057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73" b="25973"/>
          <a:stretch/>
        </p:blipFill>
        <p:spPr bwMode="auto">
          <a:xfrm>
            <a:off x="-58994" y="1614832"/>
            <a:ext cx="12309987" cy="3327462"/>
          </a:xfrm>
          <a:custGeom>
            <a:avLst/>
            <a:gdLst>
              <a:gd name="connsiteX0" fmla="*/ 0 w 12192000"/>
              <a:gd name="connsiteY0" fmla="*/ 0 h 3091542"/>
              <a:gd name="connsiteX1" fmla="*/ 12192000 w 12192000"/>
              <a:gd name="connsiteY1" fmla="*/ 0 h 3091542"/>
              <a:gd name="connsiteX2" fmla="*/ 12192000 w 12192000"/>
              <a:gd name="connsiteY2" fmla="*/ 3091542 h 3091542"/>
              <a:gd name="connsiteX3" fmla="*/ 0 w 12192000"/>
              <a:gd name="connsiteY3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91542">
                <a:moveTo>
                  <a:pt x="0" y="0"/>
                </a:moveTo>
                <a:lnTo>
                  <a:pt x="12192000" y="0"/>
                </a:lnTo>
                <a:lnTo>
                  <a:pt x="12192000" y="3091542"/>
                </a:lnTo>
                <a:lnTo>
                  <a:pt x="0" y="309154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4E0C7A0-620D-86E0-BE1F-C72B32566C2E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Notre Objectif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03FB4FF-D418-6FA0-A1AE-F30B0AB6C725}"/>
              </a:ext>
            </a:extLst>
          </p:cNvPr>
          <p:cNvSpPr/>
          <p:nvPr/>
        </p:nvSpPr>
        <p:spPr>
          <a:xfrm>
            <a:off x="1512729" y="4190745"/>
            <a:ext cx="2830286" cy="150666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A38744-077A-908B-21EB-79C545D30980}"/>
              </a:ext>
            </a:extLst>
          </p:cNvPr>
          <p:cNvSpPr/>
          <p:nvPr/>
        </p:nvSpPr>
        <p:spPr>
          <a:xfrm>
            <a:off x="4818742" y="4190746"/>
            <a:ext cx="2830286" cy="1506668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66C37C7-752F-92BF-388E-D50A01F5D763}"/>
              </a:ext>
            </a:extLst>
          </p:cNvPr>
          <p:cNvSpPr/>
          <p:nvPr/>
        </p:nvSpPr>
        <p:spPr>
          <a:xfrm>
            <a:off x="8124755" y="4190746"/>
            <a:ext cx="2830286" cy="1506668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1FA077-80FB-7F2D-3237-C3BE3F19696A}"/>
              </a:ext>
            </a:extLst>
          </p:cNvPr>
          <p:cNvSpPr txBox="1"/>
          <p:nvPr/>
        </p:nvSpPr>
        <p:spPr>
          <a:xfrm>
            <a:off x="4818741" y="4368545"/>
            <a:ext cx="283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Financièrement Accessible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513BA64-A121-BB55-617B-974C0F9BF865}"/>
              </a:ext>
            </a:extLst>
          </p:cNvPr>
          <p:cNvSpPr txBox="1"/>
          <p:nvPr/>
        </p:nvSpPr>
        <p:spPr>
          <a:xfrm>
            <a:off x="1512727" y="4368545"/>
            <a:ext cx="283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32B29"/>
                </a:solidFill>
                <a:latin typeface="Montserrat" pitchFamily="2" charset="0"/>
              </a:rPr>
              <a:t>Open Source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F2FCA2-FC46-A9EB-4520-E1F9134F2E76}"/>
              </a:ext>
            </a:extLst>
          </p:cNvPr>
          <p:cNvSpPr txBox="1"/>
          <p:nvPr/>
        </p:nvSpPr>
        <p:spPr>
          <a:xfrm>
            <a:off x="8124753" y="4310489"/>
            <a:ext cx="283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32B29"/>
                </a:solidFill>
                <a:latin typeface="Montserrat" pitchFamily="2" charset="0"/>
              </a:rPr>
              <a:t>Compatibilité</a:t>
            </a:r>
          </a:p>
          <a:p>
            <a:pPr algn="ctr"/>
            <a:r>
              <a:rPr lang="fr-FR" b="1" dirty="0">
                <a:solidFill>
                  <a:srgbClr val="032B29"/>
                </a:solidFill>
                <a:latin typeface="Montserrat" pitchFamily="2" charset="0"/>
              </a:rPr>
              <a:t>Libre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32CE15-DFA7-6511-56A8-25A2D01487B0}"/>
              </a:ext>
            </a:extLst>
          </p:cNvPr>
          <p:cNvSpPr txBox="1"/>
          <p:nvPr/>
        </p:nvSpPr>
        <p:spPr>
          <a:xfrm>
            <a:off x="1512726" y="4764214"/>
            <a:ext cx="28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32B29"/>
                </a:solidFill>
                <a:latin typeface="Montserrat" pitchFamily="2" charset="0"/>
              </a:rPr>
              <a:t>Code source libre et modifiable par tous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E3D161-80B8-1550-9435-61B3A47101A5}"/>
              </a:ext>
            </a:extLst>
          </p:cNvPr>
          <p:cNvSpPr txBox="1"/>
          <p:nvPr/>
        </p:nvSpPr>
        <p:spPr>
          <a:xfrm>
            <a:off x="4818741" y="5002342"/>
            <a:ext cx="28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E2FEF7"/>
                </a:solidFill>
                <a:latin typeface="Montserrat" pitchFamily="2" charset="0"/>
              </a:rPr>
              <a:t>Composant accessible à bas prix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6EFFB4-EF1F-D602-1E49-6AA918D836F2}"/>
              </a:ext>
            </a:extLst>
          </p:cNvPr>
          <p:cNvSpPr txBox="1"/>
          <p:nvPr/>
        </p:nvSpPr>
        <p:spPr>
          <a:xfrm>
            <a:off x="8124750" y="4942294"/>
            <a:ext cx="28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32B29"/>
                </a:solidFill>
                <a:latin typeface="Montserrat" pitchFamily="2" charset="0"/>
              </a:rPr>
              <a:t>Pas de restriction de compatibilité</a:t>
            </a:r>
          </a:p>
        </p:txBody>
      </p:sp>
    </p:spTree>
    <p:extLst>
      <p:ext uri="{BB962C8B-B14F-4D97-AF65-F5344CB8AC3E}">
        <p14:creationId xmlns:p14="http://schemas.microsoft.com/office/powerpoint/2010/main" val="3311009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A38744-077A-908B-21EB-79C545D30980}"/>
              </a:ext>
            </a:extLst>
          </p:cNvPr>
          <p:cNvSpPr/>
          <p:nvPr/>
        </p:nvSpPr>
        <p:spPr>
          <a:xfrm>
            <a:off x="-516064" y="-290286"/>
            <a:ext cx="13216064" cy="743403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EC081D4-1C5B-59A0-B3C8-7445DECBD61F}"/>
              </a:ext>
            </a:extLst>
          </p:cNvPr>
          <p:cNvSpPr/>
          <p:nvPr/>
        </p:nvSpPr>
        <p:spPr>
          <a:xfrm>
            <a:off x="1335314" y="1946905"/>
            <a:ext cx="2888343" cy="3672114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CEFC75E-ACD4-3F6A-059B-4C23FEDEC8C4}"/>
              </a:ext>
            </a:extLst>
          </p:cNvPr>
          <p:cNvSpPr/>
          <p:nvPr/>
        </p:nvSpPr>
        <p:spPr>
          <a:xfrm>
            <a:off x="4651828" y="1946905"/>
            <a:ext cx="2888343" cy="3672114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5DB6ADC-E921-8000-8B75-4C4BEBE9B469}"/>
              </a:ext>
            </a:extLst>
          </p:cNvPr>
          <p:cNvSpPr/>
          <p:nvPr/>
        </p:nvSpPr>
        <p:spPr>
          <a:xfrm>
            <a:off x="7968342" y="1946905"/>
            <a:ext cx="2888343" cy="3672114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8D1FD3-7D93-38D0-2BF5-DAC60CC88B6C}"/>
              </a:ext>
            </a:extLst>
          </p:cNvPr>
          <p:cNvSpPr txBox="1"/>
          <p:nvPr/>
        </p:nvSpPr>
        <p:spPr>
          <a:xfrm>
            <a:off x="1807027" y="4290962"/>
            <a:ext cx="194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Sauvegarde de l’état du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837399-174A-8EE7-E52D-8B1EBF55FDF2}"/>
              </a:ext>
            </a:extLst>
          </p:cNvPr>
          <p:cNvSpPr txBox="1"/>
          <p:nvPr/>
        </p:nvSpPr>
        <p:spPr>
          <a:xfrm>
            <a:off x="5102577" y="4290962"/>
            <a:ext cx="194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Contrôle des objets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12CC83-FF39-35C3-08D0-FC9EBC0A9590}"/>
              </a:ext>
            </a:extLst>
          </p:cNvPr>
          <p:cNvSpPr txBox="1"/>
          <p:nvPr/>
        </p:nvSpPr>
        <p:spPr>
          <a:xfrm>
            <a:off x="8440058" y="4013962"/>
            <a:ext cx="194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Visualisation de l’état des objets connectés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B8AEEE7-10DF-89CB-8EAD-7DD4462A44BA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E2FEF7"/>
                </a:solidFill>
                <a:latin typeface="Montserrat" pitchFamily="2" charset="0"/>
              </a:rPr>
              <a:t>Fonctionnalités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7059BF-6F54-1B3D-DBD7-FA1CD2A0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001" y="2582633"/>
            <a:ext cx="1221024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90752A-1778-FB14-97E6-13D49BE2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75" y="2644719"/>
            <a:ext cx="1221024" cy="11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EE8F11-87AD-2E2E-8D31-5FB120C6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56" y="2603328"/>
            <a:ext cx="1221024" cy="12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5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35716463-B4B4-817F-CBF6-CFB6E502ED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1450876"/>
                  </p:ext>
                </p:extLst>
              </p:nvPr>
            </p:nvGraphicFramePr>
            <p:xfrm>
              <a:off x="12174953" y="-7345449"/>
              <a:ext cx="3647978" cy="57624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978" cy="5762472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20587" ay="-4289996" az="-53162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63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35716463-B4B4-817F-CBF6-CFB6E502ED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4953" y="-7345449"/>
                <a:ext cx="3647978" cy="576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>
                <a:extLst>
                  <a:ext uri="{FF2B5EF4-FFF2-40B4-BE49-F238E27FC236}">
                    <a16:creationId xmlns:a16="http://schemas.microsoft.com/office/drawing/2014/main" id="{48ADC000-4F67-00BB-292D-373A79845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7240953"/>
                  </p:ext>
                </p:extLst>
              </p:nvPr>
            </p:nvGraphicFramePr>
            <p:xfrm>
              <a:off x="1001" y="2403259"/>
              <a:ext cx="5111398" cy="49591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11398" cy="4959102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856578" ay="-494113" az="-5350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300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>
                <a:extLst>
                  <a:ext uri="{FF2B5EF4-FFF2-40B4-BE49-F238E27FC236}">
                    <a16:creationId xmlns:a16="http://schemas.microsoft.com/office/drawing/2014/main" id="{48ADC000-4F67-00BB-292D-373A79845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" y="2403259"/>
                <a:ext cx="5111398" cy="495910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40B8513-DD92-3ECD-0D46-E89F63B0A983}"/>
              </a:ext>
            </a:extLst>
          </p:cNvPr>
          <p:cNvSpPr/>
          <p:nvPr/>
        </p:nvSpPr>
        <p:spPr>
          <a:xfrm>
            <a:off x="5223777" y="-2163659"/>
            <a:ext cx="2064645" cy="1161363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1E13683-836F-9C55-BC9E-4AEA7CCAD4B0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FC22091-FD46-8AE6-C864-1346CDBC9917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E0F67C44-606F-61AF-AC7C-C22DE9AFE9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6794790" y="6665067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979324"/>
                  </p:ext>
                </p:extLst>
              </p:nvPr>
            </p:nvGraphicFramePr>
            <p:xfrm>
              <a:off x="7456020" y="-7671838"/>
              <a:ext cx="3647978" cy="57624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978" cy="5762472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28167" ay="-4528692" az="-55324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63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6020" y="-7671838"/>
                <a:ext cx="3647978" cy="576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68978"/>
                  </p:ext>
                </p:extLst>
              </p:nvPr>
            </p:nvGraphicFramePr>
            <p:xfrm>
              <a:off x="959742" y="3399503"/>
              <a:ext cx="3613885" cy="28023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13885" cy="2802345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5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742" y="3399503"/>
                <a:ext cx="3613885" cy="2802345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B1473D-A3C1-DD3C-3570-AA551EF873D1}"/>
              </a:ext>
            </a:extLst>
          </p:cNvPr>
          <p:cNvCxnSpPr>
            <a:cxnSpLocks/>
          </p:cNvCxnSpPr>
          <p:nvPr/>
        </p:nvCxnSpPr>
        <p:spPr>
          <a:xfrm flipH="1">
            <a:off x="4330702" y="3276600"/>
            <a:ext cx="4635498" cy="745203"/>
          </a:xfrm>
          <a:prstGeom prst="straightConnector1">
            <a:avLst/>
          </a:prstGeom>
          <a:ln w="76200">
            <a:solidFill>
              <a:srgbClr val="035E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374CB2-8F5C-0352-149F-7D1C872318C4}"/>
              </a:ext>
            </a:extLst>
          </p:cNvPr>
          <p:cNvCxnSpPr>
            <a:cxnSpLocks/>
          </p:cNvCxnSpPr>
          <p:nvPr/>
        </p:nvCxnSpPr>
        <p:spPr>
          <a:xfrm flipH="1">
            <a:off x="4803303" y="4428073"/>
            <a:ext cx="3743384" cy="601787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428DFFD-3ACD-874D-05A6-4A1B9E348DE2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34748BF-E190-0AEC-B00F-32A37F62905D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E1094E5C-19F4-1B37-E588-430C3F9637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8448616" y="1118706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7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388</Words>
  <Application>Microsoft Office PowerPoint</Application>
  <PresentationFormat>Grand écran</PresentationFormat>
  <Paragraphs>107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MACE Léo</dc:creator>
  <cp:lastModifiedBy>ARCAS Manon</cp:lastModifiedBy>
  <cp:revision>27</cp:revision>
  <dcterms:created xsi:type="dcterms:W3CDTF">2024-05-17T08:46:55Z</dcterms:created>
  <dcterms:modified xsi:type="dcterms:W3CDTF">2024-05-22T01:59:55Z</dcterms:modified>
</cp:coreProperties>
</file>